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69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FFFF"/>
    <a:srgbClr val="663300"/>
    <a:srgbClr val="990000"/>
    <a:srgbClr val="2F1CA0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758" y="-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A8755-620B-4BC2-A172-E57EE7ECA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943E4-BF5B-447E-AF0E-0B704BFE65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CB43B-1D9E-4D01-9423-0CE1B65B87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E5147F-A42A-496E-BF63-14C549855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B374B5-FCF4-41C6-9E50-BDDFAB78F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DD7D9-71C1-4536-89E7-6803B37BC3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BD97A-18B6-4B39-8591-175C5BBB16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B5A04B-6713-4FFB-9E48-967C2CE77F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9A7AD9-D744-4231-9646-474822C29F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7206A-3DDD-4F25-A7BE-F663384D5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1C36DF-EC99-47DC-BCBF-0D6CE2F619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03163-C136-4145-B37A-DB08A45DDD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2361A84-A556-4EF5-B4F0-791CE2BD6D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28600" y="1981200"/>
            <a:ext cx="8915400" cy="4876800"/>
          </a:xfrm>
          <a:prstGeom prst="rect">
            <a:avLst/>
          </a:prstGeom>
          <a:solidFill>
            <a:srgbClr val="00CCFF">
              <a:alpha val="27000"/>
            </a:srgbClr>
          </a:solidFill>
          <a:ln w="9525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46" name="Picture 6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2674938"/>
            <a:ext cx="387350" cy="1600200"/>
          </a:xfrm>
          <a:prstGeom prst="rect">
            <a:avLst/>
          </a:prstGeom>
          <a:noFill/>
        </p:spPr>
      </p:pic>
      <p:pic>
        <p:nvPicPr>
          <p:cNvPr id="10247" name="Picture 7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74938"/>
            <a:ext cx="387350" cy="1600200"/>
          </a:xfrm>
          <a:prstGeom prst="rect">
            <a:avLst/>
          </a:prstGeom>
          <a:noFill/>
        </p:spPr>
      </p:pic>
      <p:pic>
        <p:nvPicPr>
          <p:cNvPr id="10248" name="Picture 8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3638" y="2674938"/>
            <a:ext cx="387350" cy="1600200"/>
          </a:xfrm>
          <a:prstGeom prst="rect">
            <a:avLst/>
          </a:prstGeom>
          <a:noFill/>
        </p:spPr>
      </p:pic>
      <p:pic>
        <p:nvPicPr>
          <p:cNvPr id="10249" name="Picture 9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0" name="Picture 10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3700" y="2674938"/>
            <a:ext cx="387350" cy="1600200"/>
          </a:xfrm>
          <a:prstGeom prst="rect">
            <a:avLst/>
          </a:prstGeom>
          <a:noFill/>
        </p:spPr>
      </p:pic>
      <p:pic>
        <p:nvPicPr>
          <p:cNvPr id="10251" name="Picture 11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2" name="Picture 12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3" name="Picture 13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4" name="Picture 14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5" name="Picture 15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6" name="Picture 16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751138"/>
            <a:ext cx="101600" cy="1514475"/>
          </a:xfrm>
          <a:prstGeom prst="rect">
            <a:avLst/>
          </a:prstGeom>
          <a:noFill/>
        </p:spPr>
      </p:pic>
      <p:pic>
        <p:nvPicPr>
          <p:cNvPr id="10257" name="Picture 17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2163" y="2744788"/>
            <a:ext cx="101600" cy="1514475"/>
          </a:xfrm>
          <a:prstGeom prst="rect">
            <a:avLst/>
          </a:prstGeom>
          <a:noFill/>
        </p:spPr>
      </p:pic>
      <p:pic>
        <p:nvPicPr>
          <p:cNvPr id="10258" name="Picture 18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63925" y="2743200"/>
            <a:ext cx="101600" cy="1514475"/>
          </a:xfrm>
          <a:prstGeom prst="rect">
            <a:avLst/>
          </a:prstGeom>
          <a:noFill/>
        </p:spPr>
      </p:pic>
      <p:pic>
        <p:nvPicPr>
          <p:cNvPr id="10259" name="Picture 19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450" y="4427538"/>
            <a:ext cx="387350" cy="1600200"/>
          </a:xfrm>
          <a:prstGeom prst="rect">
            <a:avLst/>
          </a:prstGeom>
          <a:noFill/>
        </p:spPr>
      </p:pic>
      <p:pic>
        <p:nvPicPr>
          <p:cNvPr id="10260" name="Picture 20" descr="1chuc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427538"/>
            <a:ext cx="387350" cy="1600200"/>
          </a:xfrm>
          <a:prstGeom prst="rect">
            <a:avLst/>
          </a:prstGeom>
          <a:noFill/>
        </p:spPr>
      </p:pic>
      <p:pic>
        <p:nvPicPr>
          <p:cNvPr id="10261" name="Picture 21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419600"/>
            <a:ext cx="101600" cy="1514475"/>
          </a:xfrm>
          <a:prstGeom prst="rect">
            <a:avLst/>
          </a:prstGeom>
          <a:noFill/>
        </p:spPr>
      </p:pic>
      <p:pic>
        <p:nvPicPr>
          <p:cNvPr id="10262" name="Picture 22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4419600"/>
            <a:ext cx="101600" cy="1514475"/>
          </a:xfrm>
          <a:prstGeom prst="rect">
            <a:avLst/>
          </a:prstGeom>
          <a:noFill/>
        </p:spPr>
      </p:pic>
      <p:pic>
        <p:nvPicPr>
          <p:cNvPr id="10263" name="Picture 23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4419600"/>
            <a:ext cx="101600" cy="1514475"/>
          </a:xfrm>
          <a:prstGeom prst="rect">
            <a:avLst/>
          </a:prstGeom>
          <a:noFill/>
        </p:spPr>
      </p:pic>
      <p:pic>
        <p:nvPicPr>
          <p:cNvPr id="10264" name="Picture 24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4419600"/>
            <a:ext cx="101600" cy="1514475"/>
          </a:xfrm>
          <a:prstGeom prst="rect">
            <a:avLst/>
          </a:prstGeom>
          <a:noFill/>
        </p:spPr>
      </p:pic>
      <p:pic>
        <p:nvPicPr>
          <p:cNvPr id="10265" name="Picture 25" descr="1donv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4419600"/>
            <a:ext cx="101600" cy="1514475"/>
          </a:xfrm>
          <a:prstGeom prst="rect">
            <a:avLst/>
          </a:prstGeom>
          <a:noFill/>
        </p:spPr>
      </p:pic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381000" y="1878013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49 + 25 = ?</a:t>
            </a:r>
          </a:p>
        </p:txBody>
      </p:sp>
      <p:grpSp>
        <p:nvGrpSpPr>
          <p:cNvPr id="10267" name="Group 27"/>
          <p:cNvGrpSpPr>
            <a:grpSpLocks/>
          </p:cNvGrpSpPr>
          <p:nvPr/>
        </p:nvGrpSpPr>
        <p:grpSpPr bwMode="auto">
          <a:xfrm>
            <a:off x="1379538" y="4435475"/>
            <a:ext cx="560387" cy="1676400"/>
            <a:chOff x="864" y="2880"/>
            <a:chExt cx="353" cy="1056"/>
          </a:xfrm>
        </p:grpSpPr>
        <p:sp>
          <p:nvSpPr>
            <p:cNvPr id="10268" name="AutoShape 28"/>
            <p:cNvSpPr>
              <a:spLocks noChangeArrowheads="1"/>
            </p:cNvSpPr>
            <p:nvPr/>
          </p:nvSpPr>
          <p:spPr bwMode="auto">
            <a:xfrm>
              <a:off x="864" y="2880"/>
              <a:ext cx="353" cy="1056"/>
            </a:xfrm>
            <a:prstGeom prst="roundRect">
              <a:avLst>
                <a:gd name="adj" fmla="val 16667"/>
              </a:avLst>
            </a:prstGeom>
            <a:solidFill>
              <a:srgbClr val="00CCFF">
                <a:alpha val="50999"/>
              </a:srgb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69" name="Picture 29" descr="1chuc">
              <a:hlinkClick r:id="" action="ppaction://noaction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12" y="2893"/>
              <a:ext cx="244" cy="1008"/>
            </a:xfrm>
            <a:prstGeom prst="rect">
              <a:avLst/>
            </a:prstGeom>
            <a:noFill/>
          </p:spPr>
        </p:pic>
      </p:grpSp>
      <p:sp>
        <p:nvSpPr>
          <p:cNvPr id="10270" name="Line 30"/>
          <p:cNvSpPr>
            <a:spLocks noChangeShapeType="1"/>
          </p:cNvSpPr>
          <p:nvPr/>
        </p:nvSpPr>
        <p:spPr bwMode="auto">
          <a:xfrm flipH="1">
            <a:off x="1987550" y="4089400"/>
            <a:ext cx="304800" cy="304800"/>
          </a:xfrm>
          <a:prstGeom prst="line">
            <a:avLst/>
          </a:prstGeom>
          <a:noFill/>
          <a:ln w="76200">
            <a:solidFill>
              <a:srgbClr val="0000CC"/>
            </a:solidFill>
            <a:prstDash val="sys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2146300" y="5943600"/>
            <a:ext cx="2971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49 + 25 = </a:t>
            </a:r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74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4518025" y="2482850"/>
            <a:ext cx="744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latin typeface="Times New Roman" pitchFamily="18" charset="0"/>
              </a:rPr>
              <a:t>49</a:t>
            </a:r>
            <a:r>
              <a:rPr lang="en-US" sz="3600" b="1">
                <a:solidFill>
                  <a:srgbClr val="B20A2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538663" y="3027363"/>
            <a:ext cx="94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latin typeface="Times New Roman" pitchFamily="18" charset="0"/>
              </a:rPr>
              <a:t>25</a:t>
            </a:r>
            <a:r>
              <a:rPr lang="en-US" sz="3600" b="1">
                <a:solidFill>
                  <a:srgbClr val="B20A2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4137025" y="2784475"/>
            <a:ext cx="60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latin typeface="Times New Roman" pitchFamily="18" charset="0"/>
              </a:rPr>
              <a:t> +</a:t>
            </a:r>
            <a:r>
              <a:rPr lang="en-US" sz="3600" b="1">
                <a:solidFill>
                  <a:srgbClr val="B20A22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4424363" y="3581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5429250" y="2519363"/>
            <a:ext cx="3733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66"/>
                </a:solidFill>
                <a:latin typeface="Times New Roman" pitchFamily="18" charset="0"/>
              </a:rPr>
              <a:t>* 9 cộng 5 bằng 14,    </a:t>
            </a:r>
          </a:p>
          <a:p>
            <a:pPr algn="l"/>
            <a:r>
              <a:rPr lang="en-US" sz="3200" b="1">
                <a:solidFill>
                  <a:srgbClr val="000066"/>
                </a:solidFill>
                <a:latin typeface="Times New Roman" pitchFamily="18" charset="0"/>
              </a:rPr>
              <a:t>    viết 4, nhớ 1.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4724400" y="3449638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4516438" y="3470275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5486400" y="3581400"/>
            <a:ext cx="3733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b="1">
                <a:solidFill>
                  <a:srgbClr val="000066"/>
                </a:solidFill>
                <a:latin typeface="Times New Roman" pitchFamily="18" charset="0"/>
              </a:rPr>
              <a:t>*4 cộng 2 bằng 6, </a:t>
            </a:r>
          </a:p>
          <a:p>
            <a:pPr algn="l"/>
            <a:r>
              <a:rPr lang="en-US" sz="3200" b="1">
                <a:solidFill>
                  <a:srgbClr val="000066"/>
                </a:solidFill>
                <a:latin typeface="Times New Roman" pitchFamily="18" charset="0"/>
              </a:rPr>
              <a:t>  thêm 1 bằng 7, </a:t>
            </a:r>
          </a:p>
          <a:p>
            <a:pPr algn="l"/>
            <a:r>
              <a:rPr lang="en-US" sz="3200" b="1">
                <a:solidFill>
                  <a:srgbClr val="000066"/>
                </a:solidFill>
                <a:latin typeface="Times New Roman" pitchFamily="18" charset="0"/>
              </a:rPr>
              <a:t>  viết 7.</a:t>
            </a:r>
            <a:endParaRPr lang="en-US" sz="3200" b="1">
              <a:latin typeface="Times New Roman" pitchFamily="18" charset="0"/>
            </a:endParaRP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4495800" y="3463925"/>
            <a:ext cx="381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600" b="1">
                <a:solidFill>
                  <a:srgbClr val="CC0000"/>
                </a:solidFill>
                <a:latin typeface="Times New Roman" pitchFamily="18" charset="0"/>
              </a:rPr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0" dur="1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1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1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6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0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9000"/>
                            </p:stCondLst>
                            <p:childTnLst>
                              <p:par>
                                <p:cTn id="46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8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000"/>
                            </p:stCondLst>
                            <p:childTnLst>
                              <p:par>
                                <p:cTn id="5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6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000"/>
                            </p:stCondLst>
                            <p:childTnLst>
                              <p:par>
                                <p:cTn id="5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5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9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3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7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4000"/>
                            </p:stCondLst>
                            <p:childTnLst>
                              <p:par>
                                <p:cTn id="7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1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5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89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0.0662 L 0.07778 -0.24329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5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1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4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7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6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9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4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8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8" dur="1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3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3" dur="1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"/>
                            </p:stCondLst>
                            <p:childTnLst>
                              <p:par>
                                <p:cTn id="1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66" grpId="0"/>
      <p:bldP spid="10270" grpId="0" animBg="1"/>
      <p:bldP spid="10271" grpId="0"/>
      <p:bldP spid="10272" grpId="0"/>
      <p:bldP spid="10273" grpId="0"/>
      <p:bldP spid="10274" grpId="0"/>
      <p:bldP spid="10275" grpId="0" animBg="1"/>
      <p:bldP spid="10276" grpId="0"/>
      <p:bldP spid="10277" grpId="0"/>
      <p:bldP spid="10278" grpId="0"/>
      <p:bldP spid="10278" grpId="1"/>
      <p:bldP spid="10279" grpId="0"/>
      <p:bldP spid="1028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97238" y="10731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600" b="1">
              <a:solidFill>
                <a:srgbClr val="B20A22"/>
              </a:solidFill>
              <a:latin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0" y="3048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4221" name="Group 125"/>
          <p:cNvGraphicFramePr>
            <a:graphicFrameLocks noGrp="1"/>
          </p:cNvGraphicFramePr>
          <p:nvPr>
            <p:ph/>
          </p:nvPr>
        </p:nvGraphicFramePr>
        <p:xfrm>
          <a:off x="1981200" y="1447800"/>
          <a:ext cx="5562600" cy="2419350"/>
        </p:xfrm>
        <a:graphic>
          <a:graphicData uri="http://schemas.openxmlformats.org/drawingml/2006/table">
            <a:tbl>
              <a:tblPr/>
              <a:tblGrid>
                <a:gridCol w="1724377"/>
                <a:gridCol w="790223"/>
                <a:gridCol w="762000"/>
                <a:gridCol w="762000"/>
                <a:gridCol w="762000"/>
                <a:gridCol w="762000"/>
              </a:tblGrid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hạng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59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Số</a:t>
                      </a: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hạng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18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29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Tổng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18" name="Rectangle 122"/>
          <p:cNvSpPr>
            <a:spLocks noChangeArrowheads="1"/>
          </p:cNvSpPr>
          <p:nvPr/>
        </p:nvSpPr>
        <p:spPr bwMode="auto">
          <a:xfrm>
            <a:off x="1143000" y="5029200"/>
            <a:ext cx="762000" cy="609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3657600" y="3048000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15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Text Box 133"/>
          <p:cNvSpPr txBox="1">
            <a:spLocks noChangeArrowheads="1"/>
          </p:cNvSpPr>
          <p:nvPr/>
        </p:nvSpPr>
        <p:spPr bwMode="auto">
          <a:xfrm>
            <a:off x="4527332" y="3063766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47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5244664" y="3063766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43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8" name="Text Box 133"/>
          <p:cNvSpPr txBox="1">
            <a:spLocks noChangeArrowheads="1"/>
          </p:cNvSpPr>
          <p:nvPr/>
        </p:nvSpPr>
        <p:spPr bwMode="auto">
          <a:xfrm>
            <a:off x="6035566" y="3063766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76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9" name="Text Box 133"/>
          <p:cNvSpPr txBox="1">
            <a:spLocks noChangeArrowheads="1"/>
          </p:cNvSpPr>
          <p:nvPr/>
        </p:nvSpPr>
        <p:spPr bwMode="auto">
          <a:xfrm>
            <a:off x="6810702" y="3063766"/>
            <a:ext cx="685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88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" name="Text Box 133"/>
          <p:cNvSpPr txBox="1">
            <a:spLocks noChangeArrowheads="1"/>
          </p:cNvSpPr>
          <p:nvPr/>
        </p:nvSpPr>
        <p:spPr bwMode="auto">
          <a:xfrm>
            <a:off x="762000" y="304800"/>
            <a:ext cx="7848600" cy="584775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thích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hợp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ô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mẫu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):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9" grpId="0"/>
      <p:bldP spid="16" grpId="0"/>
      <p:bldP spid="17" grpId="0"/>
      <p:bldP spid="18" grpId="0"/>
      <p:bldP spid="19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97238" y="1073150"/>
            <a:ext cx="1905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600" b="1">
              <a:solidFill>
                <a:srgbClr val="B20A22"/>
              </a:solidFill>
              <a:latin typeface="Times New Roman" pitchFamily="18" charset="0"/>
            </a:endParaRPr>
          </a:p>
        </p:txBody>
      </p:sp>
      <p:sp>
        <p:nvSpPr>
          <p:cNvPr id="4103" name="Oval 7"/>
          <p:cNvSpPr>
            <a:spLocks noChangeArrowheads="1"/>
          </p:cNvSpPr>
          <p:nvPr/>
        </p:nvSpPr>
        <p:spPr bwMode="auto">
          <a:xfrm>
            <a:off x="0" y="304800"/>
            <a:ext cx="609600" cy="609600"/>
          </a:xfrm>
          <a:prstGeom prst="ellipse">
            <a:avLst/>
          </a:prstGeom>
          <a:solidFill>
            <a:srgbClr val="00FFFF"/>
          </a:solidFill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29" name="Text Box 133"/>
          <p:cNvSpPr txBox="1">
            <a:spLocks noChangeArrowheads="1"/>
          </p:cNvSpPr>
          <p:nvPr/>
        </p:nvSpPr>
        <p:spPr bwMode="auto">
          <a:xfrm>
            <a:off x="914400" y="1828800"/>
            <a:ext cx="22860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Tóm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  <a:latin typeface="Times New Roman" pitchFamily="18" charset="0"/>
              </a:rPr>
              <a:t>tắt</a:t>
            </a:r>
            <a:endParaRPr lang="en-US" sz="32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6" name="Text Box 133"/>
          <p:cNvSpPr txBox="1">
            <a:spLocks noChangeArrowheads="1"/>
          </p:cNvSpPr>
          <p:nvPr/>
        </p:nvSpPr>
        <p:spPr bwMode="auto">
          <a:xfrm>
            <a:off x="304800" y="2286000"/>
            <a:ext cx="426457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2A     : 29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" name="Text Box 133"/>
          <p:cNvSpPr txBox="1">
            <a:spLocks noChangeArrowheads="1"/>
          </p:cNvSpPr>
          <p:nvPr/>
        </p:nvSpPr>
        <p:spPr bwMode="auto">
          <a:xfrm>
            <a:off x="302170" y="2819400"/>
            <a:ext cx="541283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2B     : 25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8" name="Text Box 133"/>
          <p:cNvSpPr txBox="1">
            <a:spLocks noChangeArrowheads="1"/>
          </p:cNvSpPr>
          <p:nvPr/>
        </p:nvSpPr>
        <p:spPr bwMode="auto">
          <a:xfrm>
            <a:off x="304800" y="3352800"/>
            <a:ext cx="4648200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: …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1" name="Text Box 133"/>
          <p:cNvSpPr txBox="1">
            <a:spLocks noChangeArrowheads="1"/>
          </p:cNvSpPr>
          <p:nvPr/>
        </p:nvSpPr>
        <p:spPr bwMode="auto">
          <a:xfrm>
            <a:off x="685800" y="304800"/>
            <a:ext cx="8458200" cy="1077218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2A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29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2B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25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Hỏi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lớp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bao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nhiêu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?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229" grpId="0"/>
      <p:bldP spid="16" grpId="0"/>
      <p:bldP spid="17" grpId="0"/>
      <p:bldP spid="18" grpId="0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1&quot;/&gt;&lt;/object&gt;&lt;object type=&quot;3&quot; unique_id=&quot;10007&quot;&gt;&lt;property id=&quot;20148&quot; value=&quot;5&quot;/&gt;&lt;property id=&quot;20300&quot; value=&quot;Slide 2&quot;/&gt;&lt;property id=&quot;20307&quot; value=&quot;258&quot;/&gt;&lt;/object&gt;&lt;object type=&quot;3&quot; unique_id=&quot;10147&quot;&gt;&lt;property id=&quot;20148&quot; value=&quot;5&quot;/&gt;&lt;property id=&quot;20300&quot; value=&quot;Slide 3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127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Slide 1</vt:lpstr>
      <vt:lpstr>Slide 2</vt:lpstr>
      <vt:lpstr>Slide 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57</cp:revision>
  <dcterms:created xsi:type="dcterms:W3CDTF">2005-12-31T20:40:47Z</dcterms:created>
  <dcterms:modified xsi:type="dcterms:W3CDTF">2019-03-03T23:07:43Z</dcterms:modified>
</cp:coreProperties>
</file>