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2" r:id="rId3"/>
    <p:sldMasterId id="2147483744" r:id="rId4"/>
    <p:sldMasterId id="2147483756" r:id="rId5"/>
  </p:sldMasterIdLst>
  <p:notesMasterIdLst>
    <p:notesMasterId r:id="rId40"/>
  </p:notesMasterIdLst>
  <p:sldIdLst>
    <p:sldId id="257" r:id="rId6"/>
    <p:sldId id="285" r:id="rId7"/>
    <p:sldId id="288" r:id="rId8"/>
    <p:sldId id="286" r:id="rId9"/>
    <p:sldId id="287" r:id="rId10"/>
    <p:sldId id="289" r:id="rId11"/>
    <p:sldId id="290" r:id="rId12"/>
    <p:sldId id="256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6" r:id="rId21"/>
    <p:sldId id="265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063" autoAdjust="0"/>
  </p:normalViewPr>
  <p:slideViewPr>
    <p:cSldViewPr>
      <p:cViewPr varScale="1">
        <p:scale>
          <a:sx n="66" d="100"/>
          <a:sy n="66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0245F-0151-498A-A49A-0209A62A889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CB592-B72A-4544-844D-5080CB30E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948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F53CF-AADC-41B1-9788-32CBF58E80CA}" type="slidenum">
              <a:rPr 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vi-V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EF53CF-AADC-41B1-9788-32CBF58E80CA}" type="slidenum">
              <a:rPr lang="vi-VN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8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611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9729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2219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3723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1890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64357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5164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268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141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362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271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8D8E04C-0EA9-4955-A07A-F5229C44FB67}" type="datetimeFigureOut">
              <a:rPr lang="en-US" smtClean="0"/>
              <a:pPr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6F5FD0E-53F9-4334-9DED-A972477A1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010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vi-VN" sz="3600" dirty="0" smtClean="0">
                <a:solidFill>
                  <a:srgbClr val="FF0000"/>
                </a:solidFill>
              </a:rPr>
              <a:t>SỞ TƯ PHÁP TỈNH Q</a:t>
            </a:r>
            <a:r>
              <a:rPr lang="en-US" sz="3600" dirty="0" smtClean="0">
                <a:solidFill>
                  <a:srgbClr val="FF0000"/>
                </a:solidFill>
              </a:rPr>
              <a:t>U</a:t>
            </a:r>
            <a:r>
              <a:rPr lang="vi-VN" sz="3600" dirty="0" smtClean="0">
                <a:solidFill>
                  <a:srgbClr val="FF0000"/>
                </a:solidFill>
              </a:rPr>
              <a:t>ẢNG NINH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52227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924800" cy="2819400"/>
          </a:xfrm>
        </p:spPr>
        <p:txBody>
          <a:bodyPr>
            <a:normAutofit fontScale="92500" lnSpcReduction="10000"/>
          </a:bodyPr>
          <a:lstStyle/>
          <a:p>
            <a:pPr marR="0" algn="ctr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vi-VN" sz="2500" dirty="0" smtClean="0">
              <a:solidFill>
                <a:srgbClr val="FFFF00"/>
              </a:solidFill>
            </a:endParaRPr>
          </a:p>
          <a:p>
            <a:pPr marR="0" algn="ctr" eaLnBrk="1" hangingPunct="1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vi-VN" dirty="0" smtClean="0">
              <a:solidFill>
                <a:srgbClr val="C00000"/>
              </a:solidFill>
            </a:endParaRPr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vi-VN" dirty="0" smtClean="0">
              <a:solidFill>
                <a:srgbClr val="C00000"/>
              </a:solidFill>
            </a:endParaRPr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vi-VN" sz="2400" dirty="0" smtClean="0">
              <a:solidFill>
                <a:srgbClr val="C00000"/>
              </a:solidFill>
            </a:endParaRPr>
          </a:p>
          <a:p>
            <a:pPr marR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sz="17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 Long, </a:t>
            </a:r>
            <a:r>
              <a:rPr lang="vi-VN" sz="1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1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vi-VN" sz="1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 201</a:t>
            </a:r>
            <a:r>
              <a:rPr lang="en-US" sz="1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17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vi-VN" dirty="0" smtClean="0">
              <a:solidFill>
                <a:srgbClr val="C00000"/>
              </a:solidFill>
            </a:endParaRPr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vi-VN" dirty="0" smtClean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6B95B-0419-4545-863D-BA350E836CA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2228" name="Picture 6" descr="bieu_trung_moi_cua_Nganh_Tu_ph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295400"/>
            <a:ext cx="206248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4"/>
          <p:cNvSpPr txBox="1">
            <a:spLocks noChangeArrowheads="1"/>
          </p:cNvSpPr>
          <p:nvPr/>
        </p:nvSpPr>
        <p:spPr bwMode="auto">
          <a:xfrm>
            <a:off x="700088" y="3708400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31" name="TextBox 3"/>
          <p:cNvSpPr txBox="1">
            <a:spLocks noChangeArrowheads="1"/>
          </p:cNvSpPr>
          <p:nvPr/>
        </p:nvSpPr>
        <p:spPr bwMode="auto">
          <a:xfrm>
            <a:off x="905452" y="2800459"/>
            <a:ext cx="77279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 NGHỊ TẬP HUẤN  </a:t>
            </a:r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SỐ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KIẾN THỨC PHÁP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LUẬT VỀ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PHÒNG CHỐNG TỘI PHẠM TRONG THANH, THIẾU NIÊN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46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127" y="228600"/>
            <a:ext cx="9060873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QUYẾT ĐỊNH HÌNH PHẠT, TỔNG HỢP HÌNH PHẠT, XÓA ÁN TÍCH ĐỐI VỚI NGƯỜI DƯỚI 18 TUỔI PHẠM TỘI</a:t>
            </a: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102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9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57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57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100/2015/QH13ngày 27/11/2015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9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1.2.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9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1.3.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101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99,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101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0591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127" y="228600"/>
            <a:ext cx="906087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103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2.1.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55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03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53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991600" cy="670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103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27/11/2015) </a:t>
            </a:r>
            <a:endParaRPr lang="en-US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2.3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 algn="just">
              <a:buNone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 algn="just">
              <a:buNone/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025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106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3.1.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 algn="just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66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27/11/2015,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12/2017/QH14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20/06/2017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marL="45720" indent="0" algn="just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XIII,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XXVI,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299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XIV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07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168,169, 248, 251, 252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45720" indent="0" algn="just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2898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106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sz="27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en-US" sz="27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3.2.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3, 4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66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en-US" sz="2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7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66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7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en-US" sz="2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7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66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 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vi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en-US" sz="2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7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56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en-US" sz="27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7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7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66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sz="2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95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107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 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12/2017/QH14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20/06/2017 )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4.1.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(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4.2.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06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01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02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03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580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001000" cy="83820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36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TÌM HIỂU MỘT SỐ </a:t>
            </a:r>
            <a:br>
              <a:rPr lang="en-US" sz="36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QUY ĐỊNH PHÁP LUẬT VỀ XỬ LÝ NGƯỜI DƯỚI 18 TUỔI PHẠM TỘI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6B95B-0419-4545-863D-BA350E836CA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026" name="Picture 2" descr="20170606104659-4b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52255"/>
            <a:ext cx="6324600" cy="353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857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Điều91 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 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2017)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phảibảo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tình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giảm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nhe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̣,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miễn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trách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định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134, 141, 171, 248, 249, 250, 251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luật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này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14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rất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123, 134, 141, 142, 144, 150, 151, 168, 171, 248, 249, 250, 251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đồng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đáng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274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miễn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6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đe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ánnhẹ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7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21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II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miễn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1.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2017)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Khiển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trách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áp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nhằm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giúp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họ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hậu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quả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đồng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nghĩa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vụ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họ: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lần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ít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đồng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đáng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.”.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1.2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15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787400" y="1976438"/>
            <a:ext cx="8280400" cy="4881562"/>
            <a:chOff x="496" y="1245"/>
            <a:chExt cx="5216" cy="3075"/>
          </a:xfrm>
        </p:grpSpPr>
        <p:sp>
          <p:nvSpPr>
            <p:cNvPr id="2097" name="AutoShape 49"/>
            <p:cNvSpPr>
              <a:spLocks noChangeArrowheads="1"/>
            </p:cNvSpPr>
            <p:nvPr/>
          </p:nvSpPr>
          <p:spPr bwMode="auto">
            <a:xfrm rot="20027740" flipV="1">
              <a:off x="1437" y="3681"/>
              <a:ext cx="144" cy="62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AutoShape 48"/>
            <p:cNvSpPr>
              <a:spLocks noChangeArrowheads="1"/>
            </p:cNvSpPr>
            <p:nvPr/>
          </p:nvSpPr>
          <p:spPr bwMode="auto">
            <a:xfrm>
              <a:off x="576" y="3360"/>
              <a:ext cx="1104" cy="816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1" name="AutoShape 43"/>
            <p:cNvSpPr>
              <a:spLocks noChangeArrowheads="1"/>
            </p:cNvSpPr>
            <p:nvPr/>
          </p:nvSpPr>
          <p:spPr bwMode="auto">
            <a:xfrm rot="20367271" flipV="1">
              <a:off x="3093" y="3230"/>
              <a:ext cx="134" cy="336"/>
            </a:xfrm>
            <a:prstGeom prst="triangle">
              <a:avLst>
                <a:gd name="adj" fmla="val 49801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8" name="Freeform 40"/>
            <p:cNvSpPr>
              <a:spLocks/>
            </p:cNvSpPr>
            <p:nvPr/>
          </p:nvSpPr>
          <p:spPr bwMode="auto">
            <a:xfrm>
              <a:off x="2160" y="2390"/>
              <a:ext cx="3024" cy="1018"/>
            </a:xfrm>
            <a:custGeom>
              <a:avLst/>
              <a:gdLst/>
              <a:ahLst/>
              <a:cxnLst>
                <a:cxn ang="0">
                  <a:pos x="2918" y="86"/>
                </a:cxn>
                <a:cxn ang="0">
                  <a:pos x="2870" y="182"/>
                </a:cxn>
                <a:cxn ang="0">
                  <a:pos x="2755" y="269"/>
                </a:cxn>
                <a:cxn ang="0">
                  <a:pos x="2534" y="230"/>
                </a:cxn>
                <a:cxn ang="0">
                  <a:pos x="2390" y="144"/>
                </a:cxn>
                <a:cxn ang="0">
                  <a:pos x="2275" y="58"/>
                </a:cxn>
                <a:cxn ang="0">
                  <a:pos x="2198" y="0"/>
                </a:cxn>
                <a:cxn ang="0">
                  <a:pos x="1987" y="77"/>
                </a:cxn>
                <a:cxn ang="0">
                  <a:pos x="1862" y="86"/>
                </a:cxn>
                <a:cxn ang="0">
                  <a:pos x="1795" y="106"/>
                </a:cxn>
                <a:cxn ang="0">
                  <a:pos x="1785" y="134"/>
                </a:cxn>
                <a:cxn ang="0">
                  <a:pos x="1747" y="154"/>
                </a:cxn>
                <a:cxn ang="0">
                  <a:pos x="1641" y="182"/>
                </a:cxn>
                <a:cxn ang="0">
                  <a:pos x="1401" y="106"/>
                </a:cxn>
                <a:cxn ang="0">
                  <a:pos x="1334" y="77"/>
                </a:cxn>
                <a:cxn ang="0">
                  <a:pos x="1161" y="48"/>
                </a:cxn>
                <a:cxn ang="0">
                  <a:pos x="998" y="106"/>
                </a:cxn>
                <a:cxn ang="0">
                  <a:pos x="941" y="154"/>
                </a:cxn>
                <a:cxn ang="0">
                  <a:pos x="921" y="182"/>
                </a:cxn>
                <a:cxn ang="0">
                  <a:pos x="864" y="202"/>
                </a:cxn>
                <a:cxn ang="0">
                  <a:pos x="806" y="298"/>
                </a:cxn>
                <a:cxn ang="0">
                  <a:pos x="643" y="470"/>
                </a:cxn>
                <a:cxn ang="0">
                  <a:pos x="528" y="451"/>
                </a:cxn>
                <a:cxn ang="0">
                  <a:pos x="499" y="442"/>
                </a:cxn>
                <a:cxn ang="0">
                  <a:pos x="403" y="480"/>
                </a:cxn>
                <a:cxn ang="0">
                  <a:pos x="278" y="528"/>
                </a:cxn>
                <a:cxn ang="0">
                  <a:pos x="173" y="576"/>
                </a:cxn>
                <a:cxn ang="0">
                  <a:pos x="115" y="595"/>
                </a:cxn>
                <a:cxn ang="0">
                  <a:pos x="67" y="643"/>
                </a:cxn>
                <a:cxn ang="0">
                  <a:pos x="19" y="691"/>
                </a:cxn>
                <a:cxn ang="0">
                  <a:pos x="0" y="739"/>
                </a:cxn>
                <a:cxn ang="0">
                  <a:pos x="77" y="806"/>
                </a:cxn>
                <a:cxn ang="0">
                  <a:pos x="201" y="864"/>
                </a:cxn>
                <a:cxn ang="0">
                  <a:pos x="480" y="922"/>
                </a:cxn>
                <a:cxn ang="0">
                  <a:pos x="883" y="874"/>
                </a:cxn>
                <a:cxn ang="0">
                  <a:pos x="941" y="854"/>
                </a:cxn>
                <a:cxn ang="0">
                  <a:pos x="1104" y="835"/>
                </a:cxn>
                <a:cxn ang="0">
                  <a:pos x="1382" y="874"/>
                </a:cxn>
                <a:cxn ang="0">
                  <a:pos x="1459" y="893"/>
                </a:cxn>
                <a:cxn ang="0">
                  <a:pos x="1497" y="912"/>
                </a:cxn>
                <a:cxn ang="0">
                  <a:pos x="1574" y="931"/>
                </a:cxn>
                <a:cxn ang="0">
                  <a:pos x="1699" y="1018"/>
                </a:cxn>
                <a:cxn ang="0">
                  <a:pos x="1843" y="998"/>
                </a:cxn>
                <a:cxn ang="0">
                  <a:pos x="1929" y="960"/>
                </a:cxn>
                <a:cxn ang="0">
                  <a:pos x="2045" y="931"/>
                </a:cxn>
                <a:cxn ang="0">
                  <a:pos x="2112" y="874"/>
                </a:cxn>
                <a:cxn ang="0">
                  <a:pos x="2265" y="768"/>
                </a:cxn>
                <a:cxn ang="0">
                  <a:pos x="2323" y="739"/>
                </a:cxn>
                <a:cxn ang="0">
                  <a:pos x="2342" y="710"/>
                </a:cxn>
                <a:cxn ang="0">
                  <a:pos x="2409" y="691"/>
                </a:cxn>
                <a:cxn ang="0">
                  <a:pos x="2813" y="653"/>
                </a:cxn>
                <a:cxn ang="0">
                  <a:pos x="2899" y="586"/>
                </a:cxn>
                <a:cxn ang="0">
                  <a:pos x="2957" y="499"/>
                </a:cxn>
                <a:cxn ang="0">
                  <a:pos x="3024" y="240"/>
                </a:cxn>
                <a:cxn ang="0">
                  <a:pos x="2947" y="163"/>
                </a:cxn>
                <a:cxn ang="0">
                  <a:pos x="2918" y="86"/>
                </a:cxn>
              </a:cxnLst>
              <a:rect l="0" t="0" r="r" b="b"/>
              <a:pathLst>
                <a:path w="3024" h="1018">
                  <a:moveTo>
                    <a:pt x="2918" y="86"/>
                  </a:moveTo>
                  <a:cubicBezTo>
                    <a:pt x="2907" y="122"/>
                    <a:pt x="2891" y="151"/>
                    <a:pt x="2870" y="182"/>
                  </a:cubicBezTo>
                  <a:cubicBezTo>
                    <a:pt x="2850" y="245"/>
                    <a:pt x="2804" y="237"/>
                    <a:pt x="2755" y="269"/>
                  </a:cubicBezTo>
                  <a:cubicBezTo>
                    <a:pt x="2693" y="263"/>
                    <a:pt x="2592" y="263"/>
                    <a:pt x="2534" y="230"/>
                  </a:cubicBezTo>
                  <a:cubicBezTo>
                    <a:pt x="2484" y="202"/>
                    <a:pt x="2444" y="163"/>
                    <a:pt x="2390" y="144"/>
                  </a:cubicBezTo>
                  <a:cubicBezTo>
                    <a:pt x="2355" y="109"/>
                    <a:pt x="2319" y="80"/>
                    <a:pt x="2275" y="58"/>
                  </a:cubicBezTo>
                  <a:cubicBezTo>
                    <a:pt x="2249" y="19"/>
                    <a:pt x="2236" y="25"/>
                    <a:pt x="2198" y="0"/>
                  </a:cubicBezTo>
                  <a:cubicBezTo>
                    <a:pt x="2132" y="17"/>
                    <a:pt x="2045" y="73"/>
                    <a:pt x="1987" y="77"/>
                  </a:cubicBezTo>
                  <a:cubicBezTo>
                    <a:pt x="1945" y="80"/>
                    <a:pt x="1904" y="83"/>
                    <a:pt x="1862" y="86"/>
                  </a:cubicBezTo>
                  <a:cubicBezTo>
                    <a:pt x="1861" y="86"/>
                    <a:pt x="1800" y="101"/>
                    <a:pt x="1795" y="106"/>
                  </a:cubicBezTo>
                  <a:cubicBezTo>
                    <a:pt x="1788" y="113"/>
                    <a:pt x="1792" y="127"/>
                    <a:pt x="1785" y="134"/>
                  </a:cubicBezTo>
                  <a:cubicBezTo>
                    <a:pt x="1775" y="144"/>
                    <a:pt x="1760" y="147"/>
                    <a:pt x="1747" y="154"/>
                  </a:cubicBezTo>
                  <a:cubicBezTo>
                    <a:pt x="1718" y="197"/>
                    <a:pt x="1688" y="195"/>
                    <a:pt x="1641" y="182"/>
                  </a:cubicBezTo>
                  <a:cubicBezTo>
                    <a:pt x="1560" y="160"/>
                    <a:pt x="1481" y="132"/>
                    <a:pt x="1401" y="106"/>
                  </a:cubicBezTo>
                  <a:cubicBezTo>
                    <a:pt x="1340" y="86"/>
                    <a:pt x="1387" y="87"/>
                    <a:pt x="1334" y="77"/>
                  </a:cubicBezTo>
                  <a:cubicBezTo>
                    <a:pt x="1277" y="66"/>
                    <a:pt x="1161" y="48"/>
                    <a:pt x="1161" y="48"/>
                  </a:cubicBezTo>
                  <a:cubicBezTo>
                    <a:pt x="1101" y="58"/>
                    <a:pt x="1056" y="86"/>
                    <a:pt x="998" y="106"/>
                  </a:cubicBezTo>
                  <a:cubicBezTo>
                    <a:pt x="980" y="123"/>
                    <a:pt x="959" y="136"/>
                    <a:pt x="941" y="154"/>
                  </a:cubicBezTo>
                  <a:cubicBezTo>
                    <a:pt x="933" y="162"/>
                    <a:pt x="931" y="176"/>
                    <a:pt x="921" y="182"/>
                  </a:cubicBezTo>
                  <a:cubicBezTo>
                    <a:pt x="904" y="193"/>
                    <a:pt x="864" y="202"/>
                    <a:pt x="864" y="202"/>
                  </a:cubicBezTo>
                  <a:cubicBezTo>
                    <a:pt x="839" y="235"/>
                    <a:pt x="828" y="264"/>
                    <a:pt x="806" y="298"/>
                  </a:cubicBezTo>
                  <a:cubicBezTo>
                    <a:pt x="780" y="378"/>
                    <a:pt x="725" y="445"/>
                    <a:pt x="643" y="470"/>
                  </a:cubicBezTo>
                  <a:cubicBezTo>
                    <a:pt x="605" y="464"/>
                    <a:pt x="566" y="458"/>
                    <a:pt x="528" y="451"/>
                  </a:cubicBezTo>
                  <a:cubicBezTo>
                    <a:pt x="518" y="449"/>
                    <a:pt x="509" y="442"/>
                    <a:pt x="499" y="442"/>
                  </a:cubicBezTo>
                  <a:cubicBezTo>
                    <a:pt x="469" y="442"/>
                    <a:pt x="429" y="469"/>
                    <a:pt x="403" y="480"/>
                  </a:cubicBezTo>
                  <a:cubicBezTo>
                    <a:pt x="364" y="497"/>
                    <a:pt x="315" y="507"/>
                    <a:pt x="278" y="528"/>
                  </a:cubicBezTo>
                  <a:cubicBezTo>
                    <a:pt x="158" y="595"/>
                    <a:pt x="279" y="547"/>
                    <a:pt x="173" y="576"/>
                  </a:cubicBezTo>
                  <a:cubicBezTo>
                    <a:pt x="153" y="581"/>
                    <a:pt x="115" y="595"/>
                    <a:pt x="115" y="595"/>
                  </a:cubicBezTo>
                  <a:cubicBezTo>
                    <a:pt x="64" y="672"/>
                    <a:pt x="131" y="579"/>
                    <a:pt x="67" y="643"/>
                  </a:cubicBezTo>
                  <a:cubicBezTo>
                    <a:pt x="3" y="707"/>
                    <a:pt x="96" y="640"/>
                    <a:pt x="19" y="691"/>
                  </a:cubicBezTo>
                  <a:cubicBezTo>
                    <a:pt x="13" y="707"/>
                    <a:pt x="0" y="722"/>
                    <a:pt x="0" y="739"/>
                  </a:cubicBezTo>
                  <a:cubicBezTo>
                    <a:pt x="0" y="772"/>
                    <a:pt x="52" y="798"/>
                    <a:pt x="77" y="806"/>
                  </a:cubicBezTo>
                  <a:cubicBezTo>
                    <a:pt x="110" y="840"/>
                    <a:pt x="156" y="852"/>
                    <a:pt x="201" y="864"/>
                  </a:cubicBezTo>
                  <a:cubicBezTo>
                    <a:pt x="293" y="889"/>
                    <a:pt x="385" y="908"/>
                    <a:pt x="480" y="922"/>
                  </a:cubicBezTo>
                  <a:cubicBezTo>
                    <a:pt x="645" y="891"/>
                    <a:pt x="674" y="889"/>
                    <a:pt x="883" y="874"/>
                  </a:cubicBezTo>
                  <a:cubicBezTo>
                    <a:pt x="902" y="867"/>
                    <a:pt x="921" y="856"/>
                    <a:pt x="941" y="854"/>
                  </a:cubicBezTo>
                  <a:cubicBezTo>
                    <a:pt x="995" y="848"/>
                    <a:pt x="1104" y="835"/>
                    <a:pt x="1104" y="835"/>
                  </a:cubicBezTo>
                  <a:cubicBezTo>
                    <a:pt x="1196" y="851"/>
                    <a:pt x="1289" y="863"/>
                    <a:pt x="1382" y="874"/>
                  </a:cubicBezTo>
                  <a:cubicBezTo>
                    <a:pt x="1407" y="882"/>
                    <a:pt x="1434" y="885"/>
                    <a:pt x="1459" y="893"/>
                  </a:cubicBezTo>
                  <a:cubicBezTo>
                    <a:pt x="1472" y="898"/>
                    <a:pt x="1484" y="908"/>
                    <a:pt x="1497" y="912"/>
                  </a:cubicBezTo>
                  <a:cubicBezTo>
                    <a:pt x="1522" y="920"/>
                    <a:pt x="1574" y="931"/>
                    <a:pt x="1574" y="931"/>
                  </a:cubicBezTo>
                  <a:cubicBezTo>
                    <a:pt x="1623" y="963"/>
                    <a:pt x="1643" y="990"/>
                    <a:pt x="1699" y="1018"/>
                  </a:cubicBezTo>
                  <a:cubicBezTo>
                    <a:pt x="1747" y="1011"/>
                    <a:pt x="1796" y="1009"/>
                    <a:pt x="1843" y="998"/>
                  </a:cubicBezTo>
                  <a:cubicBezTo>
                    <a:pt x="1870" y="992"/>
                    <a:pt x="1899" y="967"/>
                    <a:pt x="1929" y="960"/>
                  </a:cubicBezTo>
                  <a:cubicBezTo>
                    <a:pt x="1970" y="950"/>
                    <a:pt x="2005" y="945"/>
                    <a:pt x="2045" y="931"/>
                  </a:cubicBezTo>
                  <a:cubicBezTo>
                    <a:pt x="2061" y="881"/>
                    <a:pt x="2073" y="905"/>
                    <a:pt x="2112" y="874"/>
                  </a:cubicBezTo>
                  <a:cubicBezTo>
                    <a:pt x="2155" y="839"/>
                    <a:pt x="2211" y="787"/>
                    <a:pt x="2265" y="768"/>
                  </a:cubicBezTo>
                  <a:cubicBezTo>
                    <a:pt x="2347" y="690"/>
                    <a:pt x="2202" y="822"/>
                    <a:pt x="2323" y="739"/>
                  </a:cubicBezTo>
                  <a:cubicBezTo>
                    <a:pt x="2333" y="732"/>
                    <a:pt x="2333" y="717"/>
                    <a:pt x="2342" y="710"/>
                  </a:cubicBezTo>
                  <a:cubicBezTo>
                    <a:pt x="2360" y="696"/>
                    <a:pt x="2387" y="697"/>
                    <a:pt x="2409" y="691"/>
                  </a:cubicBezTo>
                  <a:cubicBezTo>
                    <a:pt x="2588" y="640"/>
                    <a:pt x="2493" y="662"/>
                    <a:pt x="2813" y="653"/>
                  </a:cubicBezTo>
                  <a:cubicBezTo>
                    <a:pt x="2881" y="606"/>
                    <a:pt x="2853" y="630"/>
                    <a:pt x="2899" y="586"/>
                  </a:cubicBezTo>
                  <a:cubicBezTo>
                    <a:pt x="2912" y="548"/>
                    <a:pt x="2928" y="528"/>
                    <a:pt x="2957" y="499"/>
                  </a:cubicBezTo>
                  <a:cubicBezTo>
                    <a:pt x="2983" y="415"/>
                    <a:pt x="3006" y="326"/>
                    <a:pt x="3024" y="240"/>
                  </a:cubicBezTo>
                  <a:cubicBezTo>
                    <a:pt x="3008" y="181"/>
                    <a:pt x="2998" y="202"/>
                    <a:pt x="2947" y="163"/>
                  </a:cubicBezTo>
                  <a:cubicBezTo>
                    <a:pt x="2937" y="135"/>
                    <a:pt x="2918" y="115"/>
                    <a:pt x="2918" y="8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WordArt 38"/>
            <p:cNvSpPr>
              <a:spLocks noChangeArrowheads="1" noChangeShapeType="1" noTextEdit="1"/>
            </p:cNvSpPr>
            <p:nvPr/>
          </p:nvSpPr>
          <p:spPr bwMode="auto">
            <a:xfrm rot="-1793475">
              <a:off x="496" y="1245"/>
              <a:ext cx="4896" cy="172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9600" b="1" kern="10" dirty="0" err="1" smtClean="0"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prstShdw prst="shdw17" dist="17961" dir="2700000">
                      <a:schemeClr val="tx1">
                        <a:gamma/>
                        <a:shade val="60000"/>
                        <a:invGamma/>
                      </a:schemeClr>
                    </a:prstShdw>
                  </a:effectLst>
                  <a:latin typeface="+mn-lt"/>
                </a:rPr>
                <a:t>Tôi</a:t>
              </a:r>
              <a:r>
                <a:rPr lang="en-US" sz="9600" b="1" kern="10" dirty="0" smtClean="0"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prstShdw prst="shdw17" dist="17961" dir="2700000">
                      <a:schemeClr val="tx1">
                        <a:gamma/>
                        <a:shade val="60000"/>
                        <a:invGamma/>
                      </a:schemeClr>
                    </a:prstShdw>
                  </a:effectLst>
                  <a:latin typeface="+mn-lt"/>
                </a:rPr>
                <a:t> </a:t>
              </a:r>
              <a:r>
                <a:rPr lang="en-US" sz="9600" b="1" kern="10" dirty="0" err="1" smtClean="0"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prstShdw prst="shdw17" dist="17961" dir="2700000">
                      <a:schemeClr val="tx1">
                        <a:gamma/>
                        <a:shade val="60000"/>
                        <a:invGamma/>
                      </a:schemeClr>
                    </a:prstShdw>
                  </a:effectLst>
                  <a:latin typeface="+mn-lt"/>
                </a:rPr>
                <a:t>pham</a:t>
              </a:r>
              <a:endParaRPr lang="en-US" sz="9600" b="1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prstShdw prst="shdw17" dist="17961" dir="2700000">
                    <a:schemeClr val="tx1">
                      <a:gamma/>
                      <a:shade val="60000"/>
                      <a:invGamma/>
                    </a:schemeClr>
                  </a:prstShdw>
                </a:effectLst>
                <a:latin typeface="+mn-lt"/>
              </a:endParaRPr>
            </a:p>
          </p:txBody>
        </p:sp>
        <p:sp>
          <p:nvSpPr>
            <p:cNvPr id="2082" name="Freeform 34"/>
            <p:cNvSpPr>
              <a:spLocks/>
            </p:cNvSpPr>
            <p:nvPr/>
          </p:nvSpPr>
          <p:spPr bwMode="auto">
            <a:xfrm>
              <a:off x="4080" y="1776"/>
              <a:ext cx="320" cy="608"/>
            </a:xfrm>
            <a:custGeom>
              <a:avLst/>
              <a:gdLst/>
              <a:ahLst/>
              <a:cxnLst>
                <a:cxn ang="0">
                  <a:pos x="96" y="56"/>
                </a:cxn>
                <a:cxn ang="0">
                  <a:pos x="48" y="200"/>
                </a:cxn>
                <a:cxn ang="0">
                  <a:pos x="0" y="344"/>
                </a:cxn>
                <a:cxn ang="0">
                  <a:pos x="48" y="584"/>
                </a:cxn>
                <a:cxn ang="0">
                  <a:pos x="288" y="488"/>
                </a:cxn>
                <a:cxn ang="0">
                  <a:pos x="240" y="104"/>
                </a:cxn>
                <a:cxn ang="0">
                  <a:pos x="144" y="8"/>
                </a:cxn>
                <a:cxn ang="0">
                  <a:pos x="96" y="56"/>
                </a:cxn>
              </a:cxnLst>
              <a:rect l="0" t="0" r="r" b="b"/>
              <a:pathLst>
                <a:path w="320" h="608">
                  <a:moveTo>
                    <a:pt x="96" y="56"/>
                  </a:moveTo>
                  <a:cubicBezTo>
                    <a:pt x="80" y="88"/>
                    <a:pt x="64" y="152"/>
                    <a:pt x="48" y="200"/>
                  </a:cubicBezTo>
                  <a:cubicBezTo>
                    <a:pt x="32" y="248"/>
                    <a:pt x="0" y="280"/>
                    <a:pt x="0" y="344"/>
                  </a:cubicBezTo>
                  <a:cubicBezTo>
                    <a:pt x="0" y="408"/>
                    <a:pt x="0" y="560"/>
                    <a:pt x="48" y="584"/>
                  </a:cubicBezTo>
                  <a:cubicBezTo>
                    <a:pt x="96" y="608"/>
                    <a:pt x="256" y="568"/>
                    <a:pt x="288" y="488"/>
                  </a:cubicBezTo>
                  <a:cubicBezTo>
                    <a:pt x="320" y="408"/>
                    <a:pt x="264" y="184"/>
                    <a:pt x="240" y="104"/>
                  </a:cubicBezTo>
                  <a:cubicBezTo>
                    <a:pt x="216" y="24"/>
                    <a:pt x="168" y="16"/>
                    <a:pt x="144" y="8"/>
                  </a:cubicBezTo>
                  <a:cubicBezTo>
                    <a:pt x="120" y="0"/>
                    <a:pt x="112" y="24"/>
                    <a:pt x="96" y="56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39"/>
            <p:cNvSpPr>
              <a:spLocks/>
            </p:cNvSpPr>
            <p:nvPr/>
          </p:nvSpPr>
          <p:spPr bwMode="auto">
            <a:xfrm>
              <a:off x="1680" y="3148"/>
              <a:ext cx="450" cy="480"/>
            </a:xfrm>
            <a:custGeom>
              <a:avLst/>
              <a:gdLst/>
              <a:ahLst/>
              <a:cxnLst>
                <a:cxn ang="0">
                  <a:pos x="181" y="0"/>
                </a:cxn>
                <a:cxn ang="0">
                  <a:pos x="85" y="154"/>
                </a:cxn>
                <a:cxn ang="0">
                  <a:pos x="37" y="231"/>
                </a:cxn>
                <a:cxn ang="0">
                  <a:pos x="66" y="327"/>
                </a:cxn>
                <a:cxn ang="0">
                  <a:pos x="95" y="423"/>
                </a:cxn>
                <a:cxn ang="0">
                  <a:pos x="200" y="413"/>
                </a:cxn>
                <a:cxn ang="0">
                  <a:pos x="210" y="384"/>
                </a:cxn>
                <a:cxn ang="0">
                  <a:pos x="248" y="307"/>
                </a:cxn>
                <a:cxn ang="0">
                  <a:pos x="258" y="269"/>
                </a:cxn>
                <a:cxn ang="0">
                  <a:pos x="277" y="240"/>
                </a:cxn>
                <a:cxn ang="0">
                  <a:pos x="219" y="154"/>
                </a:cxn>
                <a:cxn ang="0">
                  <a:pos x="210" y="125"/>
                </a:cxn>
                <a:cxn ang="0">
                  <a:pos x="181" y="115"/>
                </a:cxn>
                <a:cxn ang="0">
                  <a:pos x="191" y="67"/>
                </a:cxn>
              </a:cxnLst>
              <a:rect l="0" t="0" r="r" b="b"/>
              <a:pathLst>
                <a:path w="283" h="424">
                  <a:moveTo>
                    <a:pt x="181" y="0"/>
                  </a:moveTo>
                  <a:cubicBezTo>
                    <a:pt x="168" y="76"/>
                    <a:pt x="147" y="114"/>
                    <a:pt x="85" y="154"/>
                  </a:cubicBezTo>
                  <a:cubicBezTo>
                    <a:pt x="62" y="222"/>
                    <a:pt x="82" y="200"/>
                    <a:pt x="37" y="231"/>
                  </a:cubicBezTo>
                  <a:cubicBezTo>
                    <a:pt x="18" y="283"/>
                    <a:pt x="0" y="304"/>
                    <a:pt x="66" y="327"/>
                  </a:cubicBezTo>
                  <a:cubicBezTo>
                    <a:pt x="89" y="397"/>
                    <a:pt x="80" y="365"/>
                    <a:pt x="95" y="423"/>
                  </a:cubicBezTo>
                  <a:cubicBezTo>
                    <a:pt x="130" y="420"/>
                    <a:pt x="167" y="424"/>
                    <a:pt x="200" y="413"/>
                  </a:cubicBezTo>
                  <a:cubicBezTo>
                    <a:pt x="210" y="410"/>
                    <a:pt x="208" y="394"/>
                    <a:pt x="210" y="384"/>
                  </a:cubicBezTo>
                  <a:cubicBezTo>
                    <a:pt x="226" y="305"/>
                    <a:pt x="195" y="325"/>
                    <a:pt x="248" y="307"/>
                  </a:cubicBezTo>
                  <a:cubicBezTo>
                    <a:pt x="251" y="294"/>
                    <a:pt x="253" y="281"/>
                    <a:pt x="258" y="269"/>
                  </a:cubicBezTo>
                  <a:cubicBezTo>
                    <a:pt x="263" y="258"/>
                    <a:pt x="275" y="251"/>
                    <a:pt x="277" y="240"/>
                  </a:cubicBezTo>
                  <a:cubicBezTo>
                    <a:pt x="283" y="195"/>
                    <a:pt x="252" y="170"/>
                    <a:pt x="219" y="154"/>
                  </a:cubicBezTo>
                  <a:cubicBezTo>
                    <a:pt x="216" y="144"/>
                    <a:pt x="217" y="132"/>
                    <a:pt x="210" y="125"/>
                  </a:cubicBezTo>
                  <a:cubicBezTo>
                    <a:pt x="203" y="118"/>
                    <a:pt x="187" y="123"/>
                    <a:pt x="181" y="115"/>
                  </a:cubicBezTo>
                  <a:cubicBezTo>
                    <a:pt x="151" y="79"/>
                    <a:pt x="169" y="78"/>
                    <a:pt x="191" y="67"/>
                  </a:cubicBezTo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41"/>
            <p:cNvSpPr>
              <a:spLocks/>
            </p:cNvSpPr>
            <p:nvPr/>
          </p:nvSpPr>
          <p:spPr bwMode="auto">
            <a:xfrm>
              <a:off x="1705" y="1939"/>
              <a:ext cx="282" cy="552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81" y="39"/>
                </a:cxn>
                <a:cxn ang="0">
                  <a:pos x="42" y="77"/>
                </a:cxn>
                <a:cxn ang="0">
                  <a:pos x="23" y="106"/>
                </a:cxn>
                <a:cxn ang="0">
                  <a:pos x="13" y="231"/>
                </a:cxn>
                <a:cxn ang="0">
                  <a:pos x="42" y="307"/>
                </a:cxn>
                <a:cxn ang="0">
                  <a:pos x="61" y="413"/>
                </a:cxn>
                <a:cxn ang="0">
                  <a:pos x="90" y="509"/>
                </a:cxn>
                <a:cxn ang="0">
                  <a:pos x="119" y="519"/>
                </a:cxn>
                <a:cxn ang="0">
                  <a:pos x="138" y="547"/>
                </a:cxn>
                <a:cxn ang="0">
                  <a:pos x="205" y="499"/>
                </a:cxn>
                <a:cxn ang="0">
                  <a:pos x="244" y="403"/>
                </a:cxn>
                <a:cxn ang="0">
                  <a:pos x="273" y="298"/>
                </a:cxn>
                <a:cxn ang="0">
                  <a:pos x="273" y="211"/>
                </a:cxn>
                <a:cxn ang="0">
                  <a:pos x="282" y="183"/>
                </a:cxn>
                <a:cxn ang="0">
                  <a:pos x="263" y="154"/>
                </a:cxn>
                <a:cxn ang="0">
                  <a:pos x="234" y="135"/>
                </a:cxn>
                <a:cxn ang="0">
                  <a:pos x="244" y="96"/>
                </a:cxn>
                <a:cxn ang="0">
                  <a:pos x="177" y="0"/>
                </a:cxn>
              </a:cxnLst>
              <a:rect l="0" t="0" r="r" b="b"/>
              <a:pathLst>
                <a:path w="282" h="552">
                  <a:moveTo>
                    <a:pt x="177" y="0"/>
                  </a:moveTo>
                  <a:cubicBezTo>
                    <a:pt x="141" y="12"/>
                    <a:pt x="112" y="17"/>
                    <a:pt x="81" y="39"/>
                  </a:cubicBezTo>
                  <a:cubicBezTo>
                    <a:pt x="59" y="101"/>
                    <a:pt x="89" y="38"/>
                    <a:pt x="42" y="77"/>
                  </a:cubicBezTo>
                  <a:cubicBezTo>
                    <a:pt x="33" y="84"/>
                    <a:pt x="29" y="96"/>
                    <a:pt x="23" y="106"/>
                  </a:cubicBezTo>
                  <a:cubicBezTo>
                    <a:pt x="34" y="159"/>
                    <a:pt x="55" y="189"/>
                    <a:pt x="13" y="231"/>
                  </a:cubicBezTo>
                  <a:cubicBezTo>
                    <a:pt x="0" y="273"/>
                    <a:pt x="5" y="283"/>
                    <a:pt x="42" y="307"/>
                  </a:cubicBezTo>
                  <a:cubicBezTo>
                    <a:pt x="68" y="347"/>
                    <a:pt x="73" y="366"/>
                    <a:pt x="61" y="413"/>
                  </a:cubicBezTo>
                  <a:cubicBezTo>
                    <a:pt x="64" y="424"/>
                    <a:pt x="82" y="501"/>
                    <a:pt x="90" y="509"/>
                  </a:cubicBezTo>
                  <a:cubicBezTo>
                    <a:pt x="97" y="516"/>
                    <a:pt x="109" y="516"/>
                    <a:pt x="119" y="519"/>
                  </a:cubicBezTo>
                  <a:cubicBezTo>
                    <a:pt x="125" y="528"/>
                    <a:pt x="127" y="545"/>
                    <a:pt x="138" y="547"/>
                  </a:cubicBezTo>
                  <a:cubicBezTo>
                    <a:pt x="178" y="552"/>
                    <a:pt x="189" y="523"/>
                    <a:pt x="205" y="499"/>
                  </a:cubicBezTo>
                  <a:cubicBezTo>
                    <a:pt x="214" y="458"/>
                    <a:pt x="215" y="433"/>
                    <a:pt x="244" y="403"/>
                  </a:cubicBezTo>
                  <a:cubicBezTo>
                    <a:pt x="255" y="368"/>
                    <a:pt x="261" y="333"/>
                    <a:pt x="273" y="298"/>
                  </a:cubicBezTo>
                  <a:cubicBezTo>
                    <a:pt x="241" y="252"/>
                    <a:pt x="250" y="281"/>
                    <a:pt x="273" y="211"/>
                  </a:cubicBezTo>
                  <a:cubicBezTo>
                    <a:pt x="276" y="202"/>
                    <a:pt x="282" y="183"/>
                    <a:pt x="282" y="183"/>
                  </a:cubicBezTo>
                  <a:cubicBezTo>
                    <a:pt x="276" y="173"/>
                    <a:pt x="271" y="162"/>
                    <a:pt x="263" y="154"/>
                  </a:cubicBezTo>
                  <a:cubicBezTo>
                    <a:pt x="255" y="146"/>
                    <a:pt x="238" y="146"/>
                    <a:pt x="234" y="135"/>
                  </a:cubicBezTo>
                  <a:cubicBezTo>
                    <a:pt x="230" y="122"/>
                    <a:pt x="241" y="109"/>
                    <a:pt x="244" y="96"/>
                  </a:cubicBezTo>
                  <a:cubicBezTo>
                    <a:pt x="218" y="56"/>
                    <a:pt x="212" y="35"/>
                    <a:pt x="177" y="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pic>
          <p:nvPicPr>
            <p:cNvPr id="2099" name="Picture 51" descr="j023076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87" y="2102"/>
              <a:ext cx="1025" cy="221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1430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1.4.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71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94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2017)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1.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đồng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áp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ít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.”;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2.2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miễn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2.3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1.3,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596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trấn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95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2017)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3.1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trấn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14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rất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91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3.2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trấn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3.3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trấn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trấn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289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98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100/2015/QH13)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1.2.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1.4.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99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100/2015/QH13)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05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381000"/>
            <a:ext cx="8229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 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2017)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3.1.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cải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tạo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giư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áp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dụng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rất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ý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ít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̉ 14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dưới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tuổi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rất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trọng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3.2.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khấu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2460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8709" y="6096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101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100/2015/QH13) </a:t>
            </a:r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4.2.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12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14600"/>
            <a:ext cx="7520940" cy="54864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MỘT SỐ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ĐỊNH VỀ TÌNH TIẾT TĂNG NẶNG, TÌNH TIẾT GIẢM NHẸ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TRÁCH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 HÌNH SỰ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511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GB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PHÂN LOẠI TỘI PHẠM 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27/11/2015;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số12/2017/QH14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GB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20/06/2017)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này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mà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tội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ấy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tiền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cải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tạo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giư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phạt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07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07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lớn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GB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76 (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7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NHỮNG TRƯỜNG HỢP LOẠI TRỪ TRÁCH NHIỆM HÌNH SỰ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21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22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3.1.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3.2.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33699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23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4.1.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4.2.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5.1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5.2.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365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0" y="0"/>
            <a:ext cx="5562600" cy="6858000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762000" y="2743200"/>
            <a:ext cx="0" cy="1828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2057400" y="3886200"/>
            <a:ext cx="0" cy="685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V="1">
            <a:off x="3352800" y="5029200"/>
            <a:ext cx="0" cy="1219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 flipH="1">
            <a:off x="8153400" y="5835650"/>
            <a:ext cx="53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4724400" y="2438400"/>
            <a:ext cx="3962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5867400" y="3581400"/>
            <a:ext cx="2819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7086600" y="4724400"/>
            <a:ext cx="1600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8061325" y="930275"/>
            <a:ext cx="609600" cy="4953000"/>
            <a:chOff x="5088" y="576"/>
            <a:chExt cx="384" cy="3120"/>
          </a:xfrm>
        </p:grpSpPr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088" y="576"/>
              <a:ext cx="38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5472" y="576"/>
              <a:ext cx="0" cy="31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57200" y="4572000"/>
            <a:ext cx="2209800" cy="20574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b="1" noProof="1">
                <a:latin typeface=".VnTimeH" pitchFamily="34" charset="0"/>
              </a:rPr>
              <a:t>nh÷ng dÊu</a:t>
            </a:r>
          </a:p>
          <a:p>
            <a:pPr algn="ctr"/>
            <a:r>
              <a:rPr lang="en-US" b="1" noProof="1">
                <a:latin typeface=".VnTimeH" pitchFamily="34" charset="0"/>
              </a:rPr>
              <a:t>hiÖu thuéc</a:t>
            </a:r>
          </a:p>
          <a:p>
            <a:pPr algn="ctr"/>
            <a:r>
              <a:rPr lang="en-US" b="1" noProof="1">
                <a:latin typeface=".VnTimeH" pitchFamily="34" charset="0"/>
              </a:rPr>
              <a:t>vÒ néi</a:t>
            </a:r>
          </a:p>
          <a:p>
            <a:pPr algn="ctr"/>
            <a:r>
              <a:rPr lang="en-US" b="1" noProof="1">
                <a:latin typeface=".VnTimeH" pitchFamily="34" charset="0"/>
              </a:rPr>
              <a:t>dung cña</a:t>
            </a:r>
          </a:p>
          <a:p>
            <a:pPr algn="ctr"/>
            <a:r>
              <a:rPr lang="en-US" b="1" noProof="1">
                <a:latin typeface=".VnTimeH" pitchFamily="34" charset="0"/>
              </a:rPr>
              <a:t>téi ph¹m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2971800" y="6248400"/>
            <a:ext cx="5181600" cy="381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b="1">
                <a:latin typeface=".VnTimeH" pitchFamily="34" charset="0"/>
              </a:rPr>
              <a:t>dÊu hiÖu vÒ h×nh thøc cña TP</a:t>
            </a:r>
            <a:endParaRPr lang="en-US" b="1" noProof="1">
              <a:latin typeface=".VnTimeH" pitchFamily="34" charset="0"/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676400" y="3276600"/>
            <a:ext cx="4191000" cy="6096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b="1" noProof="1">
                <a:latin typeface=".VnTimeH" pitchFamily="34" charset="0"/>
              </a:rPr>
              <a:t>tÝnh cã lçi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895600" y="4419600"/>
            <a:ext cx="4191000" cy="6096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b="1" noProof="1">
                <a:latin typeface=".VnTimeH" pitchFamily="34" charset="0"/>
              </a:rPr>
              <a:t>tÝnh tr¸i ph¸p luËt HS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3962400" y="5486400"/>
            <a:ext cx="4191000" cy="6096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b="1" noProof="1">
                <a:latin typeface=".VnTimeH" pitchFamily="34" charset="0"/>
              </a:rPr>
              <a:t>tÝnh ph¶i chÞu HP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533400" y="2133600"/>
            <a:ext cx="4191000" cy="6096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b="1" noProof="1">
                <a:latin typeface=".VnTimeH" pitchFamily="34" charset="0"/>
              </a:rPr>
              <a:t>tÝnh nguy hiÓm cho XH</a:t>
            </a: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143000" y="533400"/>
            <a:ext cx="6934200" cy="762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FFFF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3200" b="1" noProof="1">
                <a:latin typeface=".VnTimeH" pitchFamily="34" charset="0"/>
              </a:rPr>
              <a:t>2. c¸c dÊu hiÖu cña téi ph¹m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 animBg="1"/>
      <p:bldP spid="3088" grpId="0" animBg="1"/>
      <p:bldP spid="3091" grpId="0" animBg="1"/>
      <p:bldP spid="3094" grpId="0" animBg="1"/>
      <p:bldP spid="3095" grpId="0" animBg="1"/>
      <p:bldP spid="3096" grpId="0" animBg="1"/>
      <p:bldP spid="3097" grpId="0" animBg="1"/>
      <p:bldP spid="3086" grpId="0" animBg="1" autoUpdateAnimBg="0"/>
      <p:bldP spid="3090" grpId="0" animBg="1"/>
      <p:bldP spid="3077" grpId="0" animBg="1" autoUpdateAnimBg="0"/>
      <p:bldP spid="3078" grpId="0" animBg="1" autoUpdateAnimBg="0"/>
      <p:bldP spid="3079" grpId="0" animBg="1" autoUpdateAnimBg="0"/>
      <p:bldP spid="3080" grpId="0" animBg="1" autoUpdateAnimBg="0"/>
      <p:bldP spid="3074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Rủi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ro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32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7.1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16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381000"/>
            <a:ext cx="83058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7.2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Tước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Tịch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7.3.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sung.	</a:t>
            </a:r>
          </a:p>
        </p:txBody>
      </p:sp>
    </p:spTree>
    <p:extLst>
      <p:ext uri="{BB962C8B-B14F-4D97-AF65-F5344CB8AC3E}">
        <p14:creationId xmlns="" xmlns:p14="http://schemas.microsoft.com/office/powerpoint/2010/main" val="31454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855"/>
            <a:ext cx="9144000" cy="6705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27/11/2015;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số12/2017/QH14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13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13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20/06/2017)</a:t>
            </a:r>
            <a:endParaRPr lang="en-US" sz="13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1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9.1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US" sz="13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chặn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nguyện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bồi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thiệt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i)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3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đe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dọa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cưỡng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q)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3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khẩn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hối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" indent="0">
              <a:buNone/>
            </a:pP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x)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cha,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US" sz="13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23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855"/>
            <a:ext cx="9144000" cy="6705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51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27/11/2015;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số12/2017/QH14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18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18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20/06/2017</a:t>
            </a:r>
            <a:r>
              <a:rPr lang="en-US" sz="1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" indent="0">
              <a:buNone/>
            </a:pPr>
            <a:endParaRPr lang="en-US" sz="1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1800" b="1" dirty="0" smtClean="0">
                <a:solidFill>
                  <a:srgbClr val="0000FF"/>
                </a:solidFill>
              </a:rPr>
              <a:t>9.2</a:t>
            </a:r>
            <a:r>
              <a:rPr lang="en-US" sz="1800" b="1" dirty="0">
                <a:solidFill>
                  <a:srgbClr val="0000FF"/>
                </a:solidFill>
              </a:rPr>
              <a:t>.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Khi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quyết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định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hình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phạt</a:t>
            </a:r>
            <a:r>
              <a:rPr lang="en-US" sz="1800" dirty="0">
                <a:solidFill>
                  <a:srgbClr val="0000FF"/>
                </a:solidFill>
              </a:rPr>
              <a:t>, </a:t>
            </a:r>
            <a:r>
              <a:rPr lang="en-US" sz="1800" dirty="0" err="1">
                <a:solidFill>
                  <a:srgbClr val="0000FF"/>
                </a:solidFill>
              </a:rPr>
              <a:t>Tòa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án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có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thể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coi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đầu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thú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hoặc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tình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tiết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khác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là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tình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tiết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giảm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nhẹ</a:t>
            </a:r>
            <a:r>
              <a:rPr lang="en-US" sz="1800" dirty="0">
                <a:solidFill>
                  <a:srgbClr val="0000FF"/>
                </a:solidFill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</a:rPr>
              <a:t>nhưng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phải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ghi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rõ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lý</a:t>
            </a:r>
            <a:r>
              <a:rPr lang="en-US" sz="1800" dirty="0">
                <a:solidFill>
                  <a:srgbClr val="0000FF"/>
                </a:solidFill>
              </a:rPr>
              <a:t> do </a:t>
            </a:r>
            <a:r>
              <a:rPr lang="en-US" sz="1800" dirty="0" err="1">
                <a:solidFill>
                  <a:srgbClr val="0000FF"/>
                </a:solidFill>
              </a:rPr>
              <a:t>giảm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nhẹ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trong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bản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err="1">
                <a:solidFill>
                  <a:srgbClr val="0000FF"/>
                </a:solidFill>
              </a:rPr>
              <a:t>án</a:t>
            </a:r>
            <a:r>
              <a:rPr lang="en-US" sz="1800" dirty="0">
                <a:solidFill>
                  <a:srgbClr val="0000FF"/>
                </a:solidFill>
              </a:rPr>
              <a:t>.</a:t>
            </a:r>
          </a:p>
          <a:p>
            <a:pPr marL="45720" indent="0">
              <a:buNone/>
            </a:pPr>
            <a:r>
              <a:rPr lang="en-US" sz="1800" b="1" dirty="0">
                <a:solidFill>
                  <a:srgbClr val="0000FF"/>
                </a:solidFill>
              </a:rPr>
              <a:t>9.3.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Các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tình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tiết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giảm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nhẹ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đã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được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Bộ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luật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này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quy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định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là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dấu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hiệu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định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tội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hoặc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định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khung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thì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không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được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coi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là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tình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tiết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giảm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nhẹ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trong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khi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quyết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định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hình</a:t>
            </a:r>
            <a:r>
              <a:rPr lang="en-GB" sz="1800" dirty="0">
                <a:solidFill>
                  <a:srgbClr val="0000FF"/>
                </a:solidFill>
              </a:rPr>
              <a:t> </a:t>
            </a:r>
            <a:r>
              <a:rPr lang="en-GB" sz="1800" dirty="0" err="1">
                <a:solidFill>
                  <a:srgbClr val="0000FF"/>
                </a:solidFill>
              </a:rPr>
              <a:t>phạt</a:t>
            </a:r>
            <a:r>
              <a:rPr lang="en-GB" sz="1800" dirty="0">
                <a:solidFill>
                  <a:srgbClr val="0000FF"/>
                </a:solidFill>
              </a:rPr>
              <a:t>.</a:t>
            </a:r>
            <a:endParaRPr lang="en-US" sz="1800" dirty="0">
              <a:solidFill>
                <a:srgbClr val="0000FF"/>
              </a:solidFill>
            </a:endParaRPr>
          </a:p>
          <a:p>
            <a:pPr marL="45720" indent="0">
              <a:buNone/>
            </a:pPr>
            <a:endParaRPr lang="en-US" sz="1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22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52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27/11/2015;Điểm b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số12/2017/QH14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20/06/2017)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10.1.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02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khẩn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tai,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giục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p)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xảo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quyệt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hung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giấu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10.2.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9650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 descr="b-482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52400" y="152400"/>
            <a:ext cx="891540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Điều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8. 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Khái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niệm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tội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phạm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1999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1.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Tội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phạm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hành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vi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nguy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hiểm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cho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xã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hội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được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quy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định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BLHS, do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người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năng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lực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trách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nhiệm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sự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thực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hiện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cách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cố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ý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hoặc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vô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ý,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xâm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phạm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độc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lập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chủ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quyền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thống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nhất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toàn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vẹn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lãnh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thổ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Tổ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quốc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xâm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phạm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chế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độ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chính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trị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chế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độ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kinh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tế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nền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văn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hoá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quốc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phòng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an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ninh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trật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tự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an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toàn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xã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hội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quyền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lợi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ích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pháp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tổ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chức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xâm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phạm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tính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mạng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sức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khỏe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danh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dự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nhân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phẩm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tự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do,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tài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sản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quyền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lợi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ích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hợp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pháp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khác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công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dân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xâm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phạm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những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lĩnh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vực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khác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trật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tự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pháp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</a:rPr>
              <a:t>luật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XHCN</a:t>
            </a:r>
          </a:p>
        </p:txBody>
      </p:sp>
      <p:sp>
        <p:nvSpPr>
          <p:cNvPr id="3482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324600"/>
            <a:ext cx="533400" cy="381000"/>
          </a:xfrm>
          <a:prstGeom prst="actionButtonForwardNex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 descr="b-482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52400" y="152400"/>
            <a:ext cx="89154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Điều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8. 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Khái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niệm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tội</a:t>
            </a:r>
            <a:r>
              <a:rPr lang="en-US" sz="4000" b="1" u="sng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solidFill>
                  <a:schemeClr val="bg1"/>
                </a:solidFill>
                <a:latin typeface="Times New Roman" pitchFamily="18" charset="0"/>
              </a:rPr>
              <a:t>phạm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2015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200" b="1" dirty="0" smtClean="0"/>
              <a:t>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do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vẹn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thổ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2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324600"/>
            <a:ext cx="533400" cy="381000"/>
          </a:xfrm>
          <a:prstGeom prst="actionButtonForwardNex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7162800" y="533400"/>
            <a:ext cx="1981200" cy="1066800"/>
          </a:xfrm>
          <a:prstGeom prst="ellipse">
            <a:avLst/>
          </a:prstGeom>
          <a:solidFill>
            <a:srgbClr val="66FF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2800" b="1" noProof="1" smtClean="0">
                <a:latin typeface=".VnTimeH" pitchFamily="34" charset="0"/>
              </a:rPr>
              <a:t> </a:t>
            </a:r>
            <a:r>
              <a:rPr lang="en-US" b="1" noProof="1" smtClean="0">
                <a:latin typeface=".VnTimeH" pitchFamily="34" charset="0"/>
              </a:rPr>
              <a:t> PL téi ph¹m 1999</a:t>
            </a:r>
            <a:endParaRPr lang="en-US" b="1" noProof="1">
              <a:latin typeface=".VnTimeH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514600" y="2895600"/>
            <a:ext cx="1982787" cy="609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48200" y="2895600"/>
            <a:ext cx="1982788" cy="5334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rÊt 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781800" y="2819400"/>
            <a:ext cx="1982788" cy="609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§B 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28600" y="2895600"/>
            <a:ext cx="1981200" cy="609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Ýt 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438400" y="3505200"/>
            <a:ext cx="1981200" cy="30480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900" b="1" noProof="1">
                <a:latin typeface=".VnTime" pitchFamily="34" charset="0"/>
              </a:rPr>
              <a:t>* G©y nguy</a:t>
            </a:r>
          </a:p>
          <a:p>
            <a:r>
              <a:rPr lang="en-US" sz="2900" b="1" noProof="1">
                <a:latin typeface=".VnTime" pitchFamily="34" charset="0"/>
              </a:rPr>
              <a:t>h¹i lín cho </a:t>
            </a:r>
          </a:p>
          <a:p>
            <a:r>
              <a:rPr lang="en-US" sz="2900" b="1" noProof="1">
                <a:latin typeface=".VnTime" pitchFamily="34" charset="0"/>
              </a:rPr>
              <a:t>XH.</a:t>
            </a:r>
          </a:p>
          <a:p>
            <a:r>
              <a:rPr lang="en-US" sz="2900" b="1" noProof="1">
                <a:latin typeface=".VnTime" pitchFamily="34" charset="0"/>
              </a:rPr>
              <a:t>* Møc cao</a:t>
            </a:r>
          </a:p>
          <a:p>
            <a:r>
              <a:rPr lang="en-US" sz="2900" b="1" noProof="1">
                <a:latin typeface=".VnTime" pitchFamily="34" charset="0"/>
              </a:rPr>
              <a:t>nhÊt cña</a:t>
            </a:r>
          </a:p>
          <a:p>
            <a:r>
              <a:rPr lang="en-US" sz="2900" b="1" noProof="1">
                <a:latin typeface=".VnTime" pitchFamily="34" charset="0"/>
              </a:rPr>
              <a:t>khung HP</a:t>
            </a:r>
          </a:p>
          <a:p>
            <a:r>
              <a:rPr lang="en-US" sz="2900" b="1" noProof="1">
                <a:latin typeface=".VnTime" pitchFamily="34" charset="0"/>
              </a:rPr>
              <a:t>®Õn 7n. tï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648200" y="3505200"/>
            <a:ext cx="1981200" cy="30480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900" b="1" noProof="1">
                <a:latin typeface=".VnTime" pitchFamily="34" charset="0"/>
              </a:rPr>
              <a:t>* G©y nguy</a:t>
            </a:r>
          </a:p>
          <a:p>
            <a:r>
              <a:rPr lang="en-US" sz="2900" b="1" noProof="1">
                <a:latin typeface=".VnTime" pitchFamily="34" charset="0"/>
              </a:rPr>
              <a:t>h¹i rÊt lín </a:t>
            </a:r>
          </a:p>
          <a:p>
            <a:r>
              <a:rPr lang="en-US" sz="2900" b="1" noProof="1">
                <a:latin typeface=".VnTime" pitchFamily="34" charset="0"/>
              </a:rPr>
              <a:t>cho XH.</a:t>
            </a:r>
          </a:p>
          <a:p>
            <a:r>
              <a:rPr lang="en-US" sz="2900" b="1" noProof="1">
                <a:latin typeface=".VnTime" pitchFamily="34" charset="0"/>
              </a:rPr>
              <a:t>* Møc cao</a:t>
            </a:r>
          </a:p>
          <a:p>
            <a:r>
              <a:rPr lang="en-US" sz="2900" b="1" noProof="1">
                <a:latin typeface=".VnTime" pitchFamily="34" charset="0"/>
              </a:rPr>
              <a:t>nhÊt cña</a:t>
            </a:r>
          </a:p>
          <a:p>
            <a:r>
              <a:rPr lang="en-US" sz="2900" b="1" noProof="1">
                <a:latin typeface=".VnTime" pitchFamily="34" charset="0"/>
              </a:rPr>
              <a:t>khung HP</a:t>
            </a:r>
          </a:p>
          <a:p>
            <a:r>
              <a:rPr lang="en-US" sz="2900" b="1" noProof="1">
                <a:latin typeface=".VnTime" pitchFamily="34" charset="0"/>
              </a:rPr>
              <a:t>®Õn 15n. tï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705600" y="3505200"/>
            <a:ext cx="2266950" cy="30480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900" b="1" noProof="1">
                <a:latin typeface=".VnTime" pitchFamily="34" charset="0"/>
              </a:rPr>
              <a:t>* G©y nguy</a:t>
            </a:r>
          </a:p>
          <a:p>
            <a:r>
              <a:rPr lang="en-US" sz="2900" b="1" noProof="1">
                <a:latin typeface=".VnTime" pitchFamily="34" charset="0"/>
              </a:rPr>
              <a:t>h¹i §B lín </a:t>
            </a:r>
          </a:p>
          <a:p>
            <a:r>
              <a:rPr lang="en-US" sz="2900" b="1" noProof="1">
                <a:latin typeface=".VnTime" pitchFamily="34" charset="0"/>
              </a:rPr>
              <a:t>cho XH</a:t>
            </a:r>
          </a:p>
          <a:p>
            <a:r>
              <a:rPr lang="en-US" sz="2900" b="1" noProof="1">
                <a:latin typeface=".VnTime" pitchFamily="34" charset="0"/>
              </a:rPr>
              <a:t>* Møc cao</a:t>
            </a:r>
          </a:p>
          <a:p>
            <a:r>
              <a:rPr lang="en-US" sz="2900" b="1" noProof="1">
                <a:latin typeface=".VnTime" pitchFamily="34" charset="0"/>
              </a:rPr>
              <a:t>nhÊt cña</a:t>
            </a:r>
          </a:p>
          <a:p>
            <a:r>
              <a:rPr lang="en-US" sz="2900" b="1" noProof="1">
                <a:latin typeface=".VnTime" pitchFamily="34" charset="0"/>
              </a:rPr>
              <a:t>khung HP</a:t>
            </a:r>
          </a:p>
          <a:p>
            <a:r>
              <a:rPr lang="en-US" sz="2900" b="1" noProof="1">
                <a:latin typeface=".VnTime" pitchFamily="34" charset="0"/>
              </a:rPr>
              <a:t>trªn </a:t>
            </a:r>
            <a:r>
              <a:rPr lang="en-US" sz="2900" b="1" noProof="1">
                <a:latin typeface=".VnTime" pitchFamily="34" charset="0"/>
              </a:rPr>
              <a:t>15n</a:t>
            </a:r>
            <a:r>
              <a:rPr lang="en-US" sz="2900" b="1" noProof="1" smtClean="0">
                <a:latin typeface=".VnTime" pitchFamily="34" charset="0"/>
              </a:rPr>
              <a:t>...Ct,th. </a:t>
            </a:r>
            <a:endParaRPr lang="en-US" sz="2900" b="1" noProof="1">
              <a:latin typeface=".VnTime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" y="3505200"/>
            <a:ext cx="1981200" cy="30480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900" b="1" noProof="1">
                <a:latin typeface=".VnTime" pitchFamily="34" charset="0"/>
              </a:rPr>
              <a:t>* G©y nguy</a:t>
            </a:r>
          </a:p>
          <a:p>
            <a:r>
              <a:rPr lang="en-US" sz="2900" b="1" noProof="1">
                <a:latin typeface=".VnTime" pitchFamily="34" charset="0"/>
              </a:rPr>
              <a:t>h¹i kh«ng</a:t>
            </a:r>
          </a:p>
          <a:p>
            <a:r>
              <a:rPr lang="en-US" sz="2900" b="1" noProof="1">
                <a:latin typeface=".VnTime" pitchFamily="34" charset="0"/>
              </a:rPr>
              <a:t>lín cho XH.</a:t>
            </a:r>
          </a:p>
          <a:p>
            <a:r>
              <a:rPr lang="en-US" sz="2900" b="1" noProof="1">
                <a:latin typeface=".VnTime" pitchFamily="34" charset="0"/>
              </a:rPr>
              <a:t>* Møc cao</a:t>
            </a:r>
          </a:p>
          <a:p>
            <a:r>
              <a:rPr lang="en-US" sz="2900" b="1" noProof="1">
                <a:latin typeface=".VnTime" pitchFamily="34" charset="0"/>
              </a:rPr>
              <a:t>nhÊt cña</a:t>
            </a:r>
          </a:p>
          <a:p>
            <a:r>
              <a:rPr lang="en-US" sz="2900" b="1" noProof="1">
                <a:latin typeface=".VnTime" pitchFamily="34" charset="0"/>
              </a:rPr>
              <a:t>khung HP</a:t>
            </a:r>
          </a:p>
          <a:p>
            <a:r>
              <a:rPr lang="en-US" sz="2900" b="1" noProof="1">
                <a:latin typeface=".VnTime" pitchFamily="34" charset="0"/>
              </a:rPr>
              <a:t>®Õn 3n. tï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219200" y="1600200"/>
            <a:ext cx="6629400" cy="609600"/>
            <a:chOff x="768" y="1008"/>
            <a:chExt cx="4176" cy="384"/>
          </a:xfrm>
        </p:grpSpPr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2832" y="1008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768" y="1188"/>
              <a:ext cx="4176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600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780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4932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2208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2514600" y="30480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6553200" y="31242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6781800" y="30480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2133600" y="31242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52400" y="0"/>
            <a:ext cx="6934200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  <p:bldP spid="4100" grpId="0" animBg="1"/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14" grpId="0" animBg="1"/>
      <p:bldP spid="4115" grpId="0" animBg="1"/>
      <p:bldP spid="4116" grpId="0" animBg="1"/>
      <p:bldP spid="41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2209800" y="0"/>
            <a:ext cx="4800600" cy="1066800"/>
          </a:xfrm>
          <a:prstGeom prst="ellipse">
            <a:avLst/>
          </a:prstGeom>
          <a:solidFill>
            <a:srgbClr val="66FFFF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66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2800" b="1" noProof="1" smtClean="0">
                <a:latin typeface=".VnTimeH" pitchFamily="34" charset="0"/>
              </a:rPr>
              <a:t> </a:t>
            </a:r>
            <a:r>
              <a:rPr lang="en-US" sz="2800" b="1" noProof="1">
                <a:latin typeface=".VnTimeH" pitchFamily="34" charset="0"/>
              </a:rPr>
              <a:t>ph©n lo¹i </a:t>
            </a:r>
            <a:r>
              <a:rPr lang="en-US" sz="2800" b="1" noProof="1">
                <a:latin typeface=".VnTimeH" pitchFamily="34" charset="0"/>
              </a:rPr>
              <a:t>téi </a:t>
            </a:r>
            <a:r>
              <a:rPr lang="en-US" sz="2800" b="1" noProof="1" smtClean="0">
                <a:latin typeface=".VnTimeH" pitchFamily="34" charset="0"/>
              </a:rPr>
              <a:t>ph¹m 2015</a:t>
            </a:r>
            <a:endParaRPr lang="en-US" sz="2800" b="1" noProof="1">
              <a:latin typeface=".VnTimeH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590800" y="1447800"/>
            <a:ext cx="1982787" cy="838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48200" y="1371600"/>
            <a:ext cx="1982788" cy="838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rÊt 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934200" y="1219200"/>
            <a:ext cx="1982788" cy="838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§B 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04800" y="1371600"/>
            <a:ext cx="1981200" cy="838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noProof="1">
                <a:latin typeface=".VnTimeH" pitchFamily="34" charset="0"/>
              </a:rPr>
              <a:t>Ýt nghiªm </a:t>
            </a:r>
          </a:p>
          <a:p>
            <a:pPr algn="ctr"/>
            <a:r>
              <a:rPr lang="en-US" noProof="1">
                <a:latin typeface=".VnTimeH" pitchFamily="34" charset="0"/>
              </a:rPr>
              <a:t>träng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438400" y="2514600"/>
            <a:ext cx="1981200" cy="4038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900" b="1" noProof="1">
              <a:latin typeface=".VnTime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648200" y="2438400"/>
            <a:ext cx="1981200" cy="41148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900" b="1" noProof="1">
              <a:latin typeface=".VnTime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705600" y="2286000"/>
            <a:ext cx="2266950" cy="42672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900" b="1" noProof="1">
              <a:latin typeface=".VnTime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28600" y="2514600"/>
            <a:ext cx="1981200" cy="403860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900" b="1" noProof="1">
              <a:latin typeface=".VnTime" pitchFamily="34" charset="0"/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295400" y="838200"/>
            <a:ext cx="6629400" cy="609600"/>
            <a:chOff x="768" y="1008"/>
            <a:chExt cx="4176" cy="384"/>
          </a:xfrm>
        </p:grpSpPr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2832" y="1008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768" y="1188"/>
              <a:ext cx="4176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600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780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4932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2208" y="1200"/>
              <a:ext cx="0" cy="19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3581400" y="22098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5715000" y="22098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7924800" y="20574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1295400" y="2057400"/>
            <a:ext cx="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2590800"/>
            <a:ext cx="2057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AutoNum type="arabicPeriod"/>
            </a:pPr>
            <a:endParaRPr lang="en-US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4600" y="2667000"/>
            <a:ext cx="1752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07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00600" y="2743200"/>
            <a:ext cx="1752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0400" y="2743200"/>
            <a:ext cx="1752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03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099" grpId="0" animBg="1"/>
      <p:bldP spid="4100" grpId="0" animBg="1"/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14" grpId="0" animBg="1"/>
      <p:bldP spid="4115" grpId="0" animBg="1"/>
      <p:bldP spid="4116" grpId="0" animBg="1"/>
      <p:bldP spid="41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9144000" cy="65989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1000" y="304801"/>
            <a:ext cx="8305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buAutoNum type="romanUcPeriod"/>
            </a:pP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CHỊU TRÁCH NHIỆM HÌNH SỰ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 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27/11/2015 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12/2017/QH14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100/2015/QH13 </a:t>
            </a:r>
            <a:r>
              <a:rPr lang="en-US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20/06/2017 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123, 134, 141, 142, 143, 144, 150, 151, 168, 169, 170, 171, 173, 178, 248, 249, 250, 251, 252, 265, 266, 286, 287, 289, 290, 299, 303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304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4633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709" y="152400"/>
            <a:ext cx="91440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40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55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56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57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66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99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100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101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123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giết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134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141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hiếp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142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hiếp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143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144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150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151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168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cướp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169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170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171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cướp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173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trộm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178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248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249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250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251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252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265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266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286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287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289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290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viễn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299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303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304 (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trữ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17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17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11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5251</Words>
  <Application>Microsoft Office PowerPoint</Application>
  <PresentationFormat>On-screen Show (4:3)</PresentationFormat>
  <Paragraphs>306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Office Theme</vt:lpstr>
      <vt:lpstr>Angles</vt:lpstr>
      <vt:lpstr>Slipstream</vt:lpstr>
      <vt:lpstr>Apothecary</vt:lpstr>
      <vt:lpstr>1_Angles</vt:lpstr>
      <vt:lpstr>SỞ TƯ PHÁP TỈNH QUẢNG NINH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TÌM HIỂU MỘT SỐ  QUY ĐỊNH PHÁP LUẬT VỀ XỬ LÝ NGƯỜI DƯỚI 18 TUỔI PHẠM TỘI 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TÌM HIỂU MỘT SỐ  QUY ĐỊNH VỀ TÌNH TIẾT TĂNG NẶNG, TÌNH TIẾT GIẢM NHẸ TRÁCH NHIỆM HÌNH SỰ  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 TƯ PHÁP TỈNH QUẢNG NINH</dc:title>
  <dc:creator>MAMBO</dc:creator>
  <cp:lastModifiedBy>Admin</cp:lastModifiedBy>
  <cp:revision>111</cp:revision>
  <dcterms:created xsi:type="dcterms:W3CDTF">2017-08-15T00:35:19Z</dcterms:created>
  <dcterms:modified xsi:type="dcterms:W3CDTF">2017-08-17T23:30:29Z</dcterms:modified>
</cp:coreProperties>
</file>