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1" r:id="rId3"/>
    <p:sldId id="257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1688" autoAdjust="0"/>
  </p:normalViewPr>
  <p:slideViewPr>
    <p:cSldViewPr snapToGrid="0">
      <p:cViewPr>
        <p:scale>
          <a:sx n="65" d="100"/>
          <a:sy n="65" d="100"/>
        </p:scale>
        <p:origin x="-1044" y="-4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pPr/>
              <a:t>3/4/2019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pPr/>
              <a:t>3/4/2019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9942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Làm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382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8288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3857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51558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5934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3/4/2019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1584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3/4/2019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252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3/4/2019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3700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3/4/2019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84201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3/4/2019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59003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3/4/2019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3594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3/4/2019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71734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pos="3840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1582" y="1053662"/>
            <a:ext cx="9360418" cy="2263258"/>
          </a:xfrm>
        </p:spPr>
        <p:txBody>
          <a:bodyPr/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250670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918397" y="207559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</a:rPr>
              <a:t>Bảng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nhân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AutoShape 18"/>
          <p:cNvSpPr>
            <a:spLocks/>
          </p:cNvSpPr>
          <p:nvPr/>
        </p:nvSpPr>
        <p:spPr bwMode="auto">
          <a:xfrm>
            <a:off x="2711486" y="2409422"/>
            <a:ext cx="152400" cy="1219200"/>
          </a:xfrm>
          <a:prstGeom prst="rightBrace">
            <a:avLst>
              <a:gd name="adj1" fmla="val 66667"/>
              <a:gd name="adj2" fmla="val 4895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9"/>
          <p:cNvSpPr>
            <a:spLocks/>
          </p:cNvSpPr>
          <p:nvPr/>
        </p:nvSpPr>
        <p:spPr bwMode="auto">
          <a:xfrm>
            <a:off x="2711486" y="4302134"/>
            <a:ext cx="228600" cy="2057400"/>
          </a:xfrm>
          <a:prstGeom prst="righ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37"/>
          <p:cNvSpPr txBox="1">
            <a:spLocks noChangeArrowheads="1"/>
          </p:cNvSpPr>
          <p:nvPr/>
        </p:nvSpPr>
        <p:spPr bwMode="auto">
          <a:xfrm>
            <a:off x="3918397" y="1037822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lấy</a:t>
            </a:r>
            <a:r>
              <a:rPr lang="en-US" sz="2800" dirty="0"/>
              <a:t> 1 </a:t>
            </a:r>
            <a:r>
              <a:rPr lang="en-US" sz="2800" dirty="0" err="1"/>
              <a:t>lần</a:t>
            </a:r>
            <a:r>
              <a:rPr lang="en-US" sz="2800" dirty="0"/>
              <a:t>, ta </a:t>
            </a:r>
            <a:r>
              <a:rPr lang="en-US" sz="2800" dirty="0" err="1"/>
              <a:t>viết</a:t>
            </a:r>
            <a:r>
              <a:rPr lang="en-US" sz="2800" dirty="0"/>
              <a:t>:</a:t>
            </a:r>
          </a:p>
        </p:txBody>
      </p:sp>
      <p:sp>
        <p:nvSpPr>
          <p:cNvPr id="26" name="Text Box 38"/>
          <p:cNvSpPr txBox="1">
            <a:spLocks noChangeArrowheads="1"/>
          </p:cNvSpPr>
          <p:nvPr/>
        </p:nvSpPr>
        <p:spPr bwMode="auto">
          <a:xfrm>
            <a:off x="4756597" y="1571222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4 </a:t>
            </a:r>
            <a:r>
              <a:rPr lang="en-US" sz="2800" b="1" dirty="0"/>
              <a:t>x 1 = </a:t>
            </a:r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27" name="Text Box 39"/>
          <p:cNvSpPr txBox="1">
            <a:spLocks noChangeArrowheads="1"/>
          </p:cNvSpPr>
          <p:nvPr/>
        </p:nvSpPr>
        <p:spPr bwMode="auto">
          <a:xfrm>
            <a:off x="3842197" y="2347510"/>
            <a:ext cx="3886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lấy</a:t>
            </a:r>
            <a:r>
              <a:rPr lang="en-US" sz="2800" dirty="0"/>
              <a:t> 2 </a:t>
            </a:r>
            <a:r>
              <a:rPr lang="en-US" sz="2800" dirty="0" err="1"/>
              <a:t>lần</a:t>
            </a:r>
            <a:r>
              <a:rPr lang="en-US" sz="2800" dirty="0"/>
              <a:t>, ta </a:t>
            </a:r>
            <a:r>
              <a:rPr lang="en-US" sz="2800" dirty="0" err="1"/>
              <a:t>có</a:t>
            </a:r>
            <a:r>
              <a:rPr lang="en-US" sz="2800" dirty="0"/>
              <a:t>: </a:t>
            </a:r>
          </a:p>
        </p:txBody>
      </p:sp>
      <p:sp>
        <p:nvSpPr>
          <p:cNvPr id="28" name="Text Box 40"/>
          <p:cNvSpPr txBox="1">
            <a:spLocks noChangeArrowheads="1"/>
          </p:cNvSpPr>
          <p:nvPr/>
        </p:nvSpPr>
        <p:spPr bwMode="auto">
          <a:xfrm>
            <a:off x="3918397" y="2880910"/>
            <a:ext cx="3886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/>
              <a:t>x 2 = </a:t>
            </a:r>
            <a:r>
              <a:rPr lang="en-US" sz="2800" dirty="0" smtClean="0"/>
              <a:t>4 </a:t>
            </a:r>
            <a:r>
              <a:rPr lang="en-US" sz="2800" dirty="0"/>
              <a:t>+ </a:t>
            </a:r>
            <a:r>
              <a:rPr lang="en-US" sz="2800" dirty="0" smtClean="0"/>
              <a:t>4 </a:t>
            </a:r>
            <a:r>
              <a:rPr lang="en-US" sz="2800" dirty="0"/>
              <a:t>= </a:t>
            </a:r>
            <a:r>
              <a:rPr lang="en-US" sz="2800" dirty="0" smtClean="0"/>
              <a:t>8 </a:t>
            </a:r>
            <a:endParaRPr lang="en-US" sz="2800" dirty="0"/>
          </a:p>
        </p:txBody>
      </p:sp>
      <p:sp>
        <p:nvSpPr>
          <p:cNvPr id="29" name="Text Box 41"/>
          <p:cNvSpPr txBox="1">
            <a:spLocks noChangeArrowheads="1"/>
          </p:cNvSpPr>
          <p:nvPr/>
        </p:nvSpPr>
        <p:spPr bwMode="auto">
          <a:xfrm>
            <a:off x="3918397" y="3414310"/>
            <a:ext cx="3886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</a:rPr>
              <a:t>Vậy</a:t>
            </a:r>
            <a:r>
              <a:rPr lang="en-US" sz="2800" dirty="0">
                <a:solidFill>
                  <a:srgbClr val="FF0000"/>
                </a:solidFill>
              </a:rPr>
              <a:t>: </a:t>
            </a:r>
            <a:r>
              <a:rPr lang="en-US" sz="2800" dirty="0" smtClean="0">
                <a:solidFill>
                  <a:srgbClr val="FF0000"/>
                </a:solidFill>
              </a:rPr>
              <a:t>4 </a:t>
            </a:r>
            <a:r>
              <a:rPr lang="en-US" sz="2800" dirty="0">
                <a:solidFill>
                  <a:srgbClr val="FF0000"/>
                </a:solidFill>
              </a:rPr>
              <a:t>x 2 = </a:t>
            </a:r>
            <a:r>
              <a:rPr lang="en-US" sz="2800" dirty="0" smtClean="0">
                <a:solidFill>
                  <a:srgbClr val="FF0000"/>
                </a:solidFill>
              </a:rPr>
              <a:t>8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0" name="Text Box 43"/>
          <p:cNvSpPr txBox="1">
            <a:spLocks noChangeArrowheads="1"/>
          </p:cNvSpPr>
          <p:nvPr/>
        </p:nvSpPr>
        <p:spPr bwMode="auto">
          <a:xfrm>
            <a:off x="3842197" y="4481110"/>
            <a:ext cx="3886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lấy</a:t>
            </a:r>
            <a:r>
              <a:rPr lang="en-US" sz="2800" dirty="0"/>
              <a:t> 3 </a:t>
            </a:r>
            <a:r>
              <a:rPr lang="en-US" sz="2800" dirty="0" err="1"/>
              <a:t>lần</a:t>
            </a:r>
            <a:r>
              <a:rPr lang="en-US" sz="2800" dirty="0"/>
              <a:t>, ta </a:t>
            </a:r>
            <a:r>
              <a:rPr lang="en-US" sz="2800" dirty="0" err="1"/>
              <a:t>có</a:t>
            </a:r>
            <a:r>
              <a:rPr lang="en-US" sz="2800" dirty="0"/>
              <a:t>: </a:t>
            </a:r>
          </a:p>
        </p:txBody>
      </p:sp>
      <p:sp>
        <p:nvSpPr>
          <p:cNvPr id="31" name="Text Box 44"/>
          <p:cNvSpPr txBox="1">
            <a:spLocks noChangeArrowheads="1"/>
          </p:cNvSpPr>
          <p:nvPr/>
        </p:nvSpPr>
        <p:spPr bwMode="auto">
          <a:xfrm>
            <a:off x="3842197" y="5166910"/>
            <a:ext cx="3886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/>
              <a:t>x 3 = </a:t>
            </a:r>
            <a:r>
              <a:rPr lang="en-US" sz="2800" dirty="0" smtClean="0"/>
              <a:t>4 </a:t>
            </a:r>
            <a:r>
              <a:rPr lang="en-US" sz="2800" dirty="0"/>
              <a:t>+ </a:t>
            </a:r>
            <a:r>
              <a:rPr lang="en-US" sz="2800" dirty="0" smtClean="0"/>
              <a:t>4 </a:t>
            </a:r>
            <a:r>
              <a:rPr lang="en-US" sz="2800" dirty="0"/>
              <a:t>+ </a:t>
            </a:r>
            <a:r>
              <a:rPr lang="en-US" sz="2800" dirty="0" smtClean="0"/>
              <a:t>4 </a:t>
            </a:r>
            <a:r>
              <a:rPr lang="en-US" sz="2800" dirty="0"/>
              <a:t>= </a:t>
            </a:r>
            <a:r>
              <a:rPr lang="en-US" sz="2800" dirty="0" smtClean="0"/>
              <a:t>12</a:t>
            </a:r>
            <a:endParaRPr lang="en-US" sz="2800" dirty="0"/>
          </a:p>
        </p:txBody>
      </p:sp>
      <p:sp>
        <p:nvSpPr>
          <p:cNvPr id="32" name="Text Box 45"/>
          <p:cNvSpPr txBox="1">
            <a:spLocks noChangeArrowheads="1"/>
          </p:cNvSpPr>
          <p:nvPr/>
        </p:nvSpPr>
        <p:spPr bwMode="auto">
          <a:xfrm>
            <a:off x="3918397" y="5776510"/>
            <a:ext cx="3886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</a:rPr>
              <a:t>Vậy</a:t>
            </a:r>
            <a:r>
              <a:rPr lang="en-US" sz="2800" dirty="0">
                <a:solidFill>
                  <a:srgbClr val="FF0000"/>
                </a:solidFill>
              </a:rPr>
              <a:t>: </a:t>
            </a:r>
            <a:r>
              <a:rPr lang="en-US" sz="2800" dirty="0" smtClean="0">
                <a:solidFill>
                  <a:srgbClr val="FF0000"/>
                </a:solidFill>
              </a:rPr>
              <a:t>4 </a:t>
            </a:r>
            <a:r>
              <a:rPr lang="en-US" sz="2800" dirty="0">
                <a:solidFill>
                  <a:srgbClr val="FF0000"/>
                </a:solidFill>
              </a:rPr>
              <a:t>x 3 = </a:t>
            </a:r>
            <a:r>
              <a:rPr lang="en-US" sz="2800" dirty="0" smtClean="0">
                <a:solidFill>
                  <a:srgbClr val="FF0000"/>
                </a:solidFill>
              </a:rPr>
              <a:t>12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3" name="Text Box 57"/>
          <p:cNvSpPr txBox="1">
            <a:spLocks noChangeArrowheads="1"/>
          </p:cNvSpPr>
          <p:nvPr/>
        </p:nvSpPr>
        <p:spPr bwMode="auto">
          <a:xfrm>
            <a:off x="8490397" y="1037822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/>
              <a:t>x 1 = </a:t>
            </a:r>
          </a:p>
        </p:txBody>
      </p:sp>
      <p:sp>
        <p:nvSpPr>
          <p:cNvPr id="34" name="Text Box 58"/>
          <p:cNvSpPr txBox="1">
            <a:spLocks noChangeArrowheads="1"/>
          </p:cNvSpPr>
          <p:nvPr/>
        </p:nvSpPr>
        <p:spPr bwMode="auto">
          <a:xfrm>
            <a:off x="8490397" y="1647422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/>
              <a:t>x 2 = </a:t>
            </a:r>
          </a:p>
        </p:txBody>
      </p:sp>
      <p:sp>
        <p:nvSpPr>
          <p:cNvPr id="35" name="Text Box 59"/>
          <p:cNvSpPr txBox="1">
            <a:spLocks noChangeArrowheads="1"/>
          </p:cNvSpPr>
          <p:nvPr/>
        </p:nvSpPr>
        <p:spPr bwMode="auto">
          <a:xfrm>
            <a:off x="8490397" y="2180822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/>
              <a:t>x 3 = </a:t>
            </a:r>
          </a:p>
        </p:txBody>
      </p:sp>
      <p:sp>
        <p:nvSpPr>
          <p:cNvPr id="36" name="Text Box 60"/>
          <p:cNvSpPr txBox="1">
            <a:spLocks noChangeArrowheads="1"/>
          </p:cNvSpPr>
          <p:nvPr/>
        </p:nvSpPr>
        <p:spPr bwMode="auto">
          <a:xfrm>
            <a:off x="8490397" y="2714222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/>
              <a:t>x 4 = </a:t>
            </a:r>
          </a:p>
        </p:txBody>
      </p:sp>
      <p:sp>
        <p:nvSpPr>
          <p:cNvPr id="37" name="Text Box 61"/>
          <p:cNvSpPr txBox="1">
            <a:spLocks noChangeArrowheads="1"/>
          </p:cNvSpPr>
          <p:nvPr/>
        </p:nvSpPr>
        <p:spPr bwMode="auto">
          <a:xfrm>
            <a:off x="8490397" y="3247622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/>
              <a:t>x 5 = </a:t>
            </a:r>
          </a:p>
        </p:txBody>
      </p:sp>
      <p:sp>
        <p:nvSpPr>
          <p:cNvPr id="38" name="Text Box 62"/>
          <p:cNvSpPr txBox="1">
            <a:spLocks noChangeArrowheads="1"/>
          </p:cNvSpPr>
          <p:nvPr/>
        </p:nvSpPr>
        <p:spPr bwMode="auto">
          <a:xfrm>
            <a:off x="8490397" y="3781022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/>
              <a:t>x 6 = </a:t>
            </a: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8490397" y="4314422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/>
              <a:t>x 7 = </a:t>
            </a:r>
          </a:p>
        </p:txBody>
      </p:sp>
      <p:sp>
        <p:nvSpPr>
          <p:cNvPr id="40" name="Text Box 64"/>
          <p:cNvSpPr txBox="1">
            <a:spLocks noChangeArrowheads="1"/>
          </p:cNvSpPr>
          <p:nvPr/>
        </p:nvSpPr>
        <p:spPr bwMode="auto">
          <a:xfrm>
            <a:off x="8490397" y="4847822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/>
              <a:t>x 8 = </a:t>
            </a:r>
          </a:p>
        </p:txBody>
      </p:sp>
      <p:sp>
        <p:nvSpPr>
          <p:cNvPr id="41" name="Text Box 65"/>
          <p:cNvSpPr txBox="1">
            <a:spLocks noChangeArrowheads="1"/>
          </p:cNvSpPr>
          <p:nvPr/>
        </p:nvSpPr>
        <p:spPr bwMode="auto">
          <a:xfrm>
            <a:off x="8490397" y="5381222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/>
              <a:t>x 9 = </a:t>
            </a:r>
          </a:p>
        </p:txBody>
      </p:sp>
      <p:sp>
        <p:nvSpPr>
          <p:cNvPr id="42" name="Text Box 66"/>
          <p:cNvSpPr txBox="1">
            <a:spLocks noChangeArrowheads="1"/>
          </p:cNvSpPr>
          <p:nvPr/>
        </p:nvSpPr>
        <p:spPr bwMode="auto">
          <a:xfrm>
            <a:off x="8261797" y="5838422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/>
              <a:t>x 10 = </a:t>
            </a:r>
          </a:p>
        </p:txBody>
      </p:sp>
      <p:sp>
        <p:nvSpPr>
          <p:cNvPr id="43" name="Text Box 67"/>
          <p:cNvSpPr txBox="1">
            <a:spLocks noChangeArrowheads="1"/>
          </p:cNvSpPr>
          <p:nvPr/>
        </p:nvSpPr>
        <p:spPr bwMode="auto">
          <a:xfrm>
            <a:off x="9785797" y="1037822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4" name="Text Box 68"/>
          <p:cNvSpPr txBox="1">
            <a:spLocks noChangeArrowheads="1"/>
          </p:cNvSpPr>
          <p:nvPr/>
        </p:nvSpPr>
        <p:spPr bwMode="auto">
          <a:xfrm>
            <a:off x="9785797" y="1647422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5" name="Text Box 69"/>
          <p:cNvSpPr txBox="1">
            <a:spLocks noChangeArrowheads="1"/>
          </p:cNvSpPr>
          <p:nvPr/>
        </p:nvSpPr>
        <p:spPr bwMode="auto">
          <a:xfrm>
            <a:off x="9785797" y="2180822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6" name="Text Box 70"/>
          <p:cNvSpPr txBox="1">
            <a:spLocks noChangeArrowheads="1"/>
          </p:cNvSpPr>
          <p:nvPr/>
        </p:nvSpPr>
        <p:spPr bwMode="auto">
          <a:xfrm>
            <a:off x="9741553" y="2714222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16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7" name="Text Box 71"/>
          <p:cNvSpPr txBox="1">
            <a:spLocks noChangeArrowheads="1"/>
          </p:cNvSpPr>
          <p:nvPr/>
        </p:nvSpPr>
        <p:spPr bwMode="auto">
          <a:xfrm>
            <a:off x="9709597" y="3247622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20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8" name="Text Box 72"/>
          <p:cNvSpPr txBox="1">
            <a:spLocks noChangeArrowheads="1"/>
          </p:cNvSpPr>
          <p:nvPr/>
        </p:nvSpPr>
        <p:spPr bwMode="auto">
          <a:xfrm>
            <a:off x="9709597" y="3795310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24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9" name="Text Box 73"/>
          <p:cNvSpPr txBox="1">
            <a:spLocks noChangeArrowheads="1"/>
          </p:cNvSpPr>
          <p:nvPr/>
        </p:nvSpPr>
        <p:spPr bwMode="auto">
          <a:xfrm>
            <a:off x="9709597" y="4314422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28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0" name="Text Box 74"/>
          <p:cNvSpPr txBox="1">
            <a:spLocks noChangeArrowheads="1"/>
          </p:cNvSpPr>
          <p:nvPr/>
        </p:nvSpPr>
        <p:spPr bwMode="auto">
          <a:xfrm>
            <a:off x="9709597" y="4847822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32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1" name="Text Box 77"/>
          <p:cNvSpPr txBox="1">
            <a:spLocks noChangeArrowheads="1"/>
          </p:cNvSpPr>
          <p:nvPr/>
        </p:nvSpPr>
        <p:spPr bwMode="auto">
          <a:xfrm>
            <a:off x="9709597" y="5838422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40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2" name="Text Box 78"/>
          <p:cNvSpPr txBox="1">
            <a:spLocks noChangeArrowheads="1"/>
          </p:cNvSpPr>
          <p:nvPr/>
        </p:nvSpPr>
        <p:spPr bwMode="auto">
          <a:xfrm>
            <a:off x="9709597" y="5349266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</a:rPr>
              <a:t>36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6" name="AutoShape 85"/>
          <p:cNvSpPr>
            <a:spLocks/>
          </p:cNvSpPr>
          <p:nvPr/>
        </p:nvSpPr>
        <p:spPr bwMode="auto">
          <a:xfrm>
            <a:off x="2749586" y="1154637"/>
            <a:ext cx="152400" cy="609600"/>
          </a:xfrm>
          <a:prstGeom prst="rightBrace">
            <a:avLst>
              <a:gd name="adj1" fmla="val 33333"/>
              <a:gd name="adj2" fmla="val 4895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26" name="Picture 2" descr="Kết quả hình ảnh cho leaf carto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6411" y="1138512"/>
            <a:ext cx="405705" cy="33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Kết quả hình ảnh cho leaf carto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4237" y="2263590"/>
            <a:ext cx="405705" cy="33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Kết quả hình ảnh cho leaf carto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0488" y="3324895"/>
            <a:ext cx="405705" cy="33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" descr="Kết quả hình ảnh cho leaf carto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2840" y="4394267"/>
            <a:ext cx="405705" cy="33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 descr="Kết quả hình ảnh cho leaf carto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19993" y="5460705"/>
            <a:ext cx="405705" cy="33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ết quả hình ảnh cho leaf cartoo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24345" y="981587"/>
            <a:ext cx="588195" cy="55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4" descr="Kết quả hình ảnh cho leaf cartoo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35047" y="2645166"/>
            <a:ext cx="588195" cy="55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4" descr="Kết quả hình ảnh cho leaf cartoo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43652" y="3704822"/>
            <a:ext cx="588195" cy="55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4" descr="Kết quả hình ảnh cho leaf cartoo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254" y="4250434"/>
            <a:ext cx="588195" cy="55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4" descr="Kết quả hình ảnh cho leaf cartoo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35047" y="5234751"/>
            <a:ext cx="588195" cy="55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1781729" y="1143536"/>
            <a:ext cx="694264" cy="609600"/>
            <a:chOff x="1313107" y="928590"/>
            <a:chExt cx="694264" cy="609600"/>
          </a:xfrm>
        </p:grpSpPr>
        <p:sp>
          <p:nvSpPr>
            <p:cNvPr id="73" name="AutoShape 9"/>
            <p:cNvSpPr>
              <a:spLocks noChangeArrowheads="1"/>
            </p:cNvSpPr>
            <p:nvPr/>
          </p:nvSpPr>
          <p:spPr bwMode="auto">
            <a:xfrm>
              <a:off x="1313107" y="928590"/>
              <a:ext cx="694264" cy="609600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endParaRPr lang="vi-VN">
                <a:solidFill>
                  <a:srgbClr val="FF0066"/>
                </a:solidFill>
              </a:endParaRPr>
            </a:p>
          </p:txBody>
        </p:sp>
        <p:sp>
          <p:nvSpPr>
            <p:cNvPr id="62" name="Oval 107"/>
            <p:cNvSpPr>
              <a:spLocks noChangeArrowheads="1"/>
            </p:cNvSpPr>
            <p:nvPr/>
          </p:nvSpPr>
          <p:spPr bwMode="auto">
            <a:xfrm>
              <a:off x="1390097" y="987384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Oval 107"/>
            <p:cNvSpPr>
              <a:spLocks noChangeArrowheads="1"/>
            </p:cNvSpPr>
            <p:nvPr/>
          </p:nvSpPr>
          <p:spPr bwMode="auto">
            <a:xfrm>
              <a:off x="1734221" y="992304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107"/>
            <p:cNvSpPr>
              <a:spLocks noChangeArrowheads="1"/>
            </p:cNvSpPr>
            <p:nvPr/>
          </p:nvSpPr>
          <p:spPr bwMode="auto">
            <a:xfrm>
              <a:off x="1399937" y="1277436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107"/>
            <p:cNvSpPr>
              <a:spLocks noChangeArrowheads="1"/>
            </p:cNvSpPr>
            <p:nvPr/>
          </p:nvSpPr>
          <p:spPr bwMode="auto">
            <a:xfrm>
              <a:off x="1729313" y="1267608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806317" y="2360541"/>
            <a:ext cx="694264" cy="609600"/>
            <a:chOff x="1313107" y="928590"/>
            <a:chExt cx="694264" cy="609600"/>
          </a:xfrm>
        </p:grpSpPr>
        <p:sp>
          <p:nvSpPr>
            <p:cNvPr id="105" name="AutoShape 9"/>
            <p:cNvSpPr>
              <a:spLocks noChangeArrowheads="1"/>
            </p:cNvSpPr>
            <p:nvPr/>
          </p:nvSpPr>
          <p:spPr bwMode="auto">
            <a:xfrm>
              <a:off x="1313107" y="928590"/>
              <a:ext cx="694264" cy="609600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endParaRPr lang="vi-VN">
                <a:solidFill>
                  <a:srgbClr val="FF0066"/>
                </a:solidFill>
              </a:endParaRPr>
            </a:p>
          </p:txBody>
        </p:sp>
        <p:sp>
          <p:nvSpPr>
            <p:cNvPr id="106" name="Oval 107"/>
            <p:cNvSpPr>
              <a:spLocks noChangeArrowheads="1"/>
            </p:cNvSpPr>
            <p:nvPr/>
          </p:nvSpPr>
          <p:spPr bwMode="auto">
            <a:xfrm>
              <a:off x="1390097" y="987384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Oval 107"/>
            <p:cNvSpPr>
              <a:spLocks noChangeArrowheads="1"/>
            </p:cNvSpPr>
            <p:nvPr/>
          </p:nvSpPr>
          <p:spPr bwMode="auto">
            <a:xfrm>
              <a:off x="1734221" y="992304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107"/>
            <p:cNvSpPr>
              <a:spLocks noChangeArrowheads="1"/>
            </p:cNvSpPr>
            <p:nvPr/>
          </p:nvSpPr>
          <p:spPr bwMode="auto">
            <a:xfrm>
              <a:off x="1399937" y="1277436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auto">
            <a:xfrm>
              <a:off x="1729313" y="1267608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806317" y="3027684"/>
            <a:ext cx="694264" cy="609600"/>
            <a:chOff x="1313107" y="928590"/>
            <a:chExt cx="694264" cy="609600"/>
          </a:xfrm>
        </p:grpSpPr>
        <p:sp>
          <p:nvSpPr>
            <p:cNvPr id="111" name="AutoShape 9"/>
            <p:cNvSpPr>
              <a:spLocks noChangeArrowheads="1"/>
            </p:cNvSpPr>
            <p:nvPr/>
          </p:nvSpPr>
          <p:spPr bwMode="auto">
            <a:xfrm>
              <a:off x="1313107" y="928590"/>
              <a:ext cx="694264" cy="609600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endParaRPr lang="vi-VN">
                <a:solidFill>
                  <a:srgbClr val="FF0066"/>
                </a:solidFill>
              </a:endParaRPr>
            </a:p>
          </p:txBody>
        </p:sp>
        <p:sp>
          <p:nvSpPr>
            <p:cNvPr id="112" name="Oval 107"/>
            <p:cNvSpPr>
              <a:spLocks noChangeArrowheads="1"/>
            </p:cNvSpPr>
            <p:nvPr/>
          </p:nvSpPr>
          <p:spPr bwMode="auto">
            <a:xfrm>
              <a:off x="1390097" y="987384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Oval 107"/>
            <p:cNvSpPr>
              <a:spLocks noChangeArrowheads="1"/>
            </p:cNvSpPr>
            <p:nvPr/>
          </p:nvSpPr>
          <p:spPr bwMode="auto">
            <a:xfrm>
              <a:off x="1734221" y="992304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Oval 107"/>
            <p:cNvSpPr>
              <a:spLocks noChangeArrowheads="1"/>
            </p:cNvSpPr>
            <p:nvPr/>
          </p:nvSpPr>
          <p:spPr bwMode="auto">
            <a:xfrm>
              <a:off x="1399937" y="1277436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Oval 107"/>
            <p:cNvSpPr>
              <a:spLocks noChangeArrowheads="1"/>
            </p:cNvSpPr>
            <p:nvPr/>
          </p:nvSpPr>
          <p:spPr bwMode="auto">
            <a:xfrm>
              <a:off x="1729313" y="1267608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11237" y="4330428"/>
            <a:ext cx="694264" cy="609600"/>
            <a:chOff x="1313107" y="928590"/>
            <a:chExt cx="694264" cy="609600"/>
          </a:xfrm>
        </p:grpSpPr>
        <p:sp>
          <p:nvSpPr>
            <p:cNvPr id="117" name="AutoShape 9"/>
            <p:cNvSpPr>
              <a:spLocks noChangeArrowheads="1"/>
            </p:cNvSpPr>
            <p:nvPr/>
          </p:nvSpPr>
          <p:spPr bwMode="auto">
            <a:xfrm>
              <a:off x="1313107" y="928590"/>
              <a:ext cx="694264" cy="609600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endParaRPr lang="vi-VN">
                <a:solidFill>
                  <a:srgbClr val="FF0066"/>
                </a:solidFill>
              </a:endParaRPr>
            </a:p>
          </p:txBody>
        </p:sp>
        <p:sp>
          <p:nvSpPr>
            <p:cNvPr id="118" name="Oval 107"/>
            <p:cNvSpPr>
              <a:spLocks noChangeArrowheads="1"/>
            </p:cNvSpPr>
            <p:nvPr/>
          </p:nvSpPr>
          <p:spPr bwMode="auto">
            <a:xfrm>
              <a:off x="1390097" y="987384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Oval 107"/>
            <p:cNvSpPr>
              <a:spLocks noChangeArrowheads="1"/>
            </p:cNvSpPr>
            <p:nvPr/>
          </p:nvSpPr>
          <p:spPr bwMode="auto">
            <a:xfrm>
              <a:off x="1734221" y="992304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Oval 107"/>
            <p:cNvSpPr>
              <a:spLocks noChangeArrowheads="1"/>
            </p:cNvSpPr>
            <p:nvPr/>
          </p:nvSpPr>
          <p:spPr bwMode="auto">
            <a:xfrm>
              <a:off x="1399937" y="1277436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Oval 107"/>
            <p:cNvSpPr>
              <a:spLocks noChangeArrowheads="1"/>
            </p:cNvSpPr>
            <p:nvPr/>
          </p:nvSpPr>
          <p:spPr bwMode="auto">
            <a:xfrm>
              <a:off x="1729313" y="1267608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1816157" y="5013756"/>
            <a:ext cx="694264" cy="609600"/>
            <a:chOff x="1313107" y="928590"/>
            <a:chExt cx="694264" cy="609600"/>
          </a:xfrm>
        </p:grpSpPr>
        <p:sp>
          <p:nvSpPr>
            <p:cNvPr id="123" name="AutoShape 9"/>
            <p:cNvSpPr>
              <a:spLocks noChangeArrowheads="1"/>
            </p:cNvSpPr>
            <p:nvPr/>
          </p:nvSpPr>
          <p:spPr bwMode="auto">
            <a:xfrm>
              <a:off x="1313107" y="928590"/>
              <a:ext cx="694264" cy="609600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endParaRPr lang="vi-VN">
                <a:solidFill>
                  <a:srgbClr val="FF0066"/>
                </a:solidFill>
              </a:endParaRPr>
            </a:p>
          </p:txBody>
        </p:sp>
        <p:sp>
          <p:nvSpPr>
            <p:cNvPr id="124" name="Oval 107"/>
            <p:cNvSpPr>
              <a:spLocks noChangeArrowheads="1"/>
            </p:cNvSpPr>
            <p:nvPr/>
          </p:nvSpPr>
          <p:spPr bwMode="auto">
            <a:xfrm>
              <a:off x="1390097" y="987384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Oval 107"/>
            <p:cNvSpPr>
              <a:spLocks noChangeArrowheads="1"/>
            </p:cNvSpPr>
            <p:nvPr/>
          </p:nvSpPr>
          <p:spPr bwMode="auto">
            <a:xfrm>
              <a:off x="1734221" y="992304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Oval 107"/>
            <p:cNvSpPr>
              <a:spLocks noChangeArrowheads="1"/>
            </p:cNvSpPr>
            <p:nvPr/>
          </p:nvSpPr>
          <p:spPr bwMode="auto">
            <a:xfrm>
              <a:off x="1399937" y="1277436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Oval 107"/>
            <p:cNvSpPr>
              <a:spLocks noChangeArrowheads="1"/>
            </p:cNvSpPr>
            <p:nvPr/>
          </p:nvSpPr>
          <p:spPr bwMode="auto">
            <a:xfrm>
              <a:off x="1729313" y="1267608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1821077" y="5682336"/>
            <a:ext cx="694264" cy="609600"/>
            <a:chOff x="1313107" y="928590"/>
            <a:chExt cx="694264" cy="609600"/>
          </a:xfrm>
        </p:grpSpPr>
        <p:sp>
          <p:nvSpPr>
            <p:cNvPr id="129" name="AutoShape 9"/>
            <p:cNvSpPr>
              <a:spLocks noChangeArrowheads="1"/>
            </p:cNvSpPr>
            <p:nvPr/>
          </p:nvSpPr>
          <p:spPr bwMode="auto">
            <a:xfrm>
              <a:off x="1313107" y="928590"/>
              <a:ext cx="694264" cy="609600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endParaRPr lang="vi-VN">
                <a:solidFill>
                  <a:srgbClr val="FF0066"/>
                </a:solidFill>
              </a:endParaRPr>
            </a:p>
          </p:txBody>
        </p:sp>
        <p:sp>
          <p:nvSpPr>
            <p:cNvPr id="130" name="Oval 107"/>
            <p:cNvSpPr>
              <a:spLocks noChangeArrowheads="1"/>
            </p:cNvSpPr>
            <p:nvPr/>
          </p:nvSpPr>
          <p:spPr bwMode="auto">
            <a:xfrm>
              <a:off x="1390097" y="987384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Oval 107"/>
            <p:cNvSpPr>
              <a:spLocks noChangeArrowheads="1"/>
            </p:cNvSpPr>
            <p:nvPr/>
          </p:nvSpPr>
          <p:spPr bwMode="auto">
            <a:xfrm>
              <a:off x="1734221" y="992304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Oval 107"/>
            <p:cNvSpPr>
              <a:spLocks noChangeArrowheads="1"/>
            </p:cNvSpPr>
            <p:nvPr/>
          </p:nvSpPr>
          <p:spPr bwMode="auto">
            <a:xfrm>
              <a:off x="1399937" y="1277436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Oval 107"/>
            <p:cNvSpPr>
              <a:spLocks noChangeArrowheads="1"/>
            </p:cNvSpPr>
            <p:nvPr/>
          </p:nvSpPr>
          <p:spPr bwMode="auto">
            <a:xfrm>
              <a:off x="1729313" y="1267608"/>
              <a:ext cx="195537" cy="20150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772073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7" dur="75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0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3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6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9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1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4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7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0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3" dur="7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795131" y="4221163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/>
              <a:t>4 </a:t>
            </a:r>
            <a:r>
              <a:rPr lang="en-US" sz="3200" dirty="0"/>
              <a:t>x </a:t>
            </a:r>
            <a:r>
              <a:rPr lang="en-US" sz="3200" dirty="0" smtClean="0"/>
              <a:t>6 </a:t>
            </a:r>
            <a:r>
              <a:rPr lang="en-US" sz="3200" dirty="0"/>
              <a:t>=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509052" y="2544763"/>
            <a:ext cx="175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/>
              <a:t>4 </a:t>
            </a:r>
            <a:r>
              <a:rPr lang="en-US" sz="3200" dirty="0"/>
              <a:t>x </a:t>
            </a:r>
            <a:r>
              <a:rPr lang="en-US" sz="3200" dirty="0" smtClean="0"/>
              <a:t>1 </a:t>
            </a:r>
            <a:r>
              <a:rPr lang="en-US" sz="3200" dirty="0"/>
              <a:t>=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4509052" y="3382963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/>
              <a:t>4 </a:t>
            </a:r>
            <a:r>
              <a:rPr lang="en-US" sz="3200" dirty="0"/>
              <a:t>x </a:t>
            </a:r>
            <a:r>
              <a:rPr lang="en-US" sz="3200" dirty="0" smtClean="0"/>
              <a:t>3 </a:t>
            </a:r>
            <a:r>
              <a:rPr lang="en-US" sz="3200" dirty="0"/>
              <a:t>=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509052" y="4175126"/>
            <a:ext cx="1981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/>
              <a:t>4 </a:t>
            </a:r>
            <a:r>
              <a:rPr lang="en-US" sz="3200" dirty="0"/>
              <a:t>x  </a:t>
            </a:r>
            <a:r>
              <a:rPr lang="en-US" sz="3200" dirty="0" smtClean="0"/>
              <a:t>5 </a:t>
            </a:r>
            <a:r>
              <a:rPr lang="en-US" sz="3200" dirty="0"/>
              <a:t>=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8471452" y="2515118"/>
            <a:ext cx="175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/>
              <a:t>4 </a:t>
            </a:r>
            <a:r>
              <a:rPr lang="en-US" sz="3200" dirty="0"/>
              <a:t>x </a:t>
            </a:r>
            <a:r>
              <a:rPr lang="en-US" sz="3200" dirty="0" smtClean="0"/>
              <a:t>8 </a:t>
            </a:r>
            <a:r>
              <a:rPr lang="en-US" sz="3200" dirty="0"/>
              <a:t>=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8471452" y="3344863"/>
            <a:ext cx="175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/>
              <a:t>4 </a:t>
            </a:r>
            <a:r>
              <a:rPr lang="en-US" sz="3200" dirty="0"/>
              <a:t>x </a:t>
            </a:r>
            <a:r>
              <a:rPr lang="en-US" sz="3200" dirty="0" smtClean="0"/>
              <a:t>9 </a:t>
            </a:r>
            <a:r>
              <a:rPr lang="en-US" sz="3200" dirty="0"/>
              <a:t>=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8471452" y="4144963"/>
            <a:ext cx="175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/>
              <a:t>4 x 10 </a:t>
            </a:r>
            <a:r>
              <a:rPr lang="en-US" sz="3200" dirty="0"/>
              <a:t>=</a:t>
            </a: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8471452" y="4800600"/>
            <a:ext cx="175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/>
              <a:t>4 </a:t>
            </a:r>
            <a:r>
              <a:rPr lang="en-US" sz="3200" dirty="0"/>
              <a:t>x </a:t>
            </a:r>
            <a:r>
              <a:rPr lang="en-US" sz="3200" dirty="0" smtClean="0"/>
              <a:t>7 </a:t>
            </a:r>
            <a:r>
              <a:rPr lang="en-US" sz="3200" dirty="0"/>
              <a:t>=</a:t>
            </a:r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795131" y="3382963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/>
              <a:t>4 </a:t>
            </a:r>
            <a:r>
              <a:rPr lang="en-US" sz="3200" dirty="0"/>
              <a:t>x </a:t>
            </a:r>
            <a:r>
              <a:rPr lang="en-US" sz="3200" dirty="0" smtClean="0"/>
              <a:t>4 </a:t>
            </a:r>
            <a:r>
              <a:rPr lang="en-US" sz="3200" dirty="0"/>
              <a:t>=</a:t>
            </a:r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795131" y="2544763"/>
            <a:ext cx="167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 smtClean="0"/>
              <a:t>4 </a:t>
            </a:r>
            <a:r>
              <a:rPr lang="en-US" sz="3200" dirty="0"/>
              <a:t>x </a:t>
            </a:r>
            <a:r>
              <a:rPr lang="en-US" sz="3200" dirty="0" smtClean="0"/>
              <a:t>2 </a:t>
            </a:r>
            <a:r>
              <a:rPr lang="en-US" sz="3200" dirty="0"/>
              <a:t>=</a:t>
            </a:r>
          </a:p>
        </p:txBody>
      </p:sp>
      <p:sp>
        <p:nvSpPr>
          <p:cNvPr id="18" name="Text Box 32"/>
          <p:cNvSpPr txBox="1">
            <a:spLocks noChangeArrowheads="1"/>
          </p:cNvSpPr>
          <p:nvPr/>
        </p:nvSpPr>
        <p:spPr bwMode="auto">
          <a:xfrm>
            <a:off x="3937552" y="894522"/>
            <a:ext cx="5410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err="1" smtClean="0"/>
              <a:t>Bài</a:t>
            </a:r>
            <a:r>
              <a:rPr lang="en-US" sz="4400" b="1" dirty="0" smtClean="0"/>
              <a:t> 1. </a:t>
            </a:r>
            <a:r>
              <a:rPr lang="en-US" sz="4400" b="1" dirty="0" err="1" smtClean="0"/>
              <a:t>Tính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nhẩm</a:t>
            </a:r>
            <a:r>
              <a:rPr lang="en-US" sz="4400" b="1" dirty="0" smtClean="0"/>
              <a:t>: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2132650" y="2725223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……………….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132650" y="3539512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……………….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132650" y="4355068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……………….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013405" y="2697234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……………….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013405" y="3511523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……………….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013405" y="4327079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……………….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9799033" y="2665711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……………….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9799033" y="3480000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……………….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9799033" y="4295556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……………….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799033" y="4985958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……………….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0090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-1217" r="2" b="64943"/>
          <a:stretch/>
        </p:blipFill>
        <p:spPr bwMode="auto">
          <a:xfrm>
            <a:off x="442857" y="3958293"/>
            <a:ext cx="11159031" cy="267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738471" y="3376187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FF0066"/>
                </a:solidFill>
              </a:rPr>
              <a:t>Tóm</a:t>
            </a:r>
            <a:r>
              <a:rPr lang="en-US" sz="3200" b="1" u="sng" dirty="0">
                <a:solidFill>
                  <a:srgbClr val="FF0066"/>
                </a:solidFill>
              </a:rPr>
              <a:t> </a:t>
            </a:r>
            <a:r>
              <a:rPr lang="en-US" sz="3200" b="1" u="sng" dirty="0" err="1">
                <a:solidFill>
                  <a:srgbClr val="FF0066"/>
                </a:solidFill>
              </a:rPr>
              <a:t>tắt</a:t>
            </a:r>
            <a:r>
              <a:rPr lang="en-US" sz="3200" b="1" u="sng" dirty="0">
                <a:solidFill>
                  <a:srgbClr val="FF0066"/>
                </a:solidFill>
              </a:rPr>
              <a:t>:</a:t>
            </a:r>
            <a:r>
              <a:rPr lang="en-US" dirty="0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648928" y="4235878"/>
            <a:ext cx="44540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/>
              <a:t>1 </a:t>
            </a:r>
            <a:r>
              <a:rPr lang="en-US" sz="3600" b="1" dirty="0" err="1" smtClean="0"/>
              <a:t>xe</a:t>
            </a:r>
            <a:r>
              <a:rPr lang="en-US" sz="3600" b="1" dirty="0" smtClean="0"/>
              <a:t>: </a:t>
            </a:r>
            <a:r>
              <a:rPr lang="en-US" sz="2000" b="1" dirty="0" smtClean="0"/>
              <a:t> </a:t>
            </a:r>
            <a:r>
              <a:rPr lang="en-US" sz="3600" b="1" dirty="0" smtClean="0"/>
              <a:t>4 </a:t>
            </a:r>
            <a:r>
              <a:rPr lang="en-US" sz="3600" b="1" dirty="0" err="1" smtClean="0"/>
              <a:t>bánh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xe</a:t>
            </a:r>
            <a:endParaRPr lang="en-US" sz="3600" b="1" dirty="0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48928" y="4980682"/>
            <a:ext cx="51029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 smtClean="0"/>
              <a:t>5 </a:t>
            </a:r>
            <a:r>
              <a:rPr lang="en-US" sz="3600" b="1" dirty="0" err="1" smtClean="0"/>
              <a:t>xe</a:t>
            </a:r>
            <a:r>
              <a:rPr lang="en-US" sz="3600" b="1" dirty="0" smtClean="0"/>
              <a:t>: </a:t>
            </a:r>
            <a:r>
              <a:rPr lang="en-US" sz="2000" b="1" dirty="0" smtClean="0"/>
              <a:t> </a:t>
            </a:r>
            <a:r>
              <a:rPr lang="en-US" sz="3600" b="1" dirty="0" smtClean="0"/>
              <a:t>… </a:t>
            </a:r>
            <a:r>
              <a:rPr lang="en-US" sz="3600" b="1" dirty="0" err="1" smtClean="0"/>
              <a:t>bánh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xe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7566257" y="3373518"/>
            <a:ext cx="21637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u="sng" dirty="0" err="1" smtClean="0">
                <a:solidFill>
                  <a:srgbClr val="FF0066"/>
                </a:solidFill>
              </a:rPr>
              <a:t>Bài</a:t>
            </a:r>
            <a:r>
              <a:rPr lang="en-US" sz="3200" b="1" u="sng" dirty="0" smtClean="0">
                <a:solidFill>
                  <a:srgbClr val="FF0066"/>
                </a:solidFill>
              </a:rPr>
              <a:t> </a:t>
            </a:r>
            <a:r>
              <a:rPr lang="en-US" sz="3200" b="1" u="sng" dirty="0" err="1" smtClean="0">
                <a:solidFill>
                  <a:srgbClr val="FF0066"/>
                </a:solidFill>
              </a:rPr>
              <a:t>giải</a:t>
            </a:r>
            <a:r>
              <a:rPr lang="en-US" sz="3200" b="1" u="sng" dirty="0">
                <a:solidFill>
                  <a:srgbClr val="FF0066"/>
                </a:solidFill>
              </a:rPr>
              <a:t>:</a:t>
            </a:r>
            <a:r>
              <a:rPr lang="en-US" dirty="0">
                <a:solidFill>
                  <a:srgbClr val="FF0066"/>
                </a:solidFill>
              </a:rPr>
              <a:t>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1244" y="741016"/>
            <a:ext cx="119884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err="1"/>
              <a:t>Bài</a:t>
            </a:r>
            <a:r>
              <a:rPr lang="en-US" sz="3200" b="1" dirty="0"/>
              <a:t> 2. </a:t>
            </a:r>
            <a:r>
              <a:rPr lang="en-US" sz="3200" b="1" dirty="0" err="1"/>
              <a:t>Mỗi</a:t>
            </a:r>
            <a:r>
              <a:rPr lang="en-US" sz="3200" b="1" dirty="0"/>
              <a:t> </a:t>
            </a:r>
            <a:r>
              <a:rPr lang="en-US" sz="3200" b="1" dirty="0" err="1" smtClean="0"/>
              <a:t>xe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có</a:t>
            </a:r>
            <a:r>
              <a:rPr lang="en-US" sz="3200" b="1" dirty="0" smtClean="0"/>
              <a:t> 4 </a:t>
            </a:r>
            <a:r>
              <a:rPr lang="en-US" sz="3200" b="1" dirty="0" err="1" smtClean="0"/>
              <a:t>bánh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xe</a:t>
            </a:r>
            <a:r>
              <a:rPr lang="en-US" sz="3200" b="1" dirty="0" smtClean="0"/>
              <a:t>. </a:t>
            </a:r>
            <a:r>
              <a:rPr lang="en-US" sz="3200" b="1" dirty="0" err="1" smtClean="0"/>
              <a:t>Hỏi</a:t>
            </a:r>
            <a:r>
              <a:rPr lang="en-US" sz="3200" b="1" dirty="0" smtClean="0"/>
              <a:t> 5 </a:t>
            </a:r>
            <a:r>
              <a:rPr lang="en-US" sz="3200" b="1" dirty="0" err="1" smtClean="0"/>
              <a:t>xe</a:t>
            </a:r>
            <a:r>
              <a:rPr lang="en-US" sz="3200" b="1" dirty="0" smtClean="0"/>
              <a:t> ô </a:t>
            </a:r>
            <a:r>
              <a:rPr lang="en-US" sz="3200" b="1" dirty="0" err="1" smtClean="0"/>
              <a:t>tô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như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thế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có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bao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nhiêu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bánh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xe</a:t>
            </a:r>
            <a:r>
              <a:rPr lang="en-US" sz="3200" b="1" dirty="0" smtClean="0"/>
              <a:t>?</a:t>
            </a:r>
            <a:endParaRPr lang="en-US" sz="32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7827" y="1609511"/>
            <a:ext cx="1574197" cy="15741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5387" y="1614334"/>
            <a:ext cx="1574197" cy="15741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18097" y="1614334"/>
            <a:ext cx="1574197" cy="15741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92177" y="1609512"/>
            <a:ext cx="1574197" cy="1574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74019" y="1609513"/>
            <a:ext cx="1574197" cy="157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48197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71500" y="1238250"/>
            <a:ext cx="117538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 err="1" smtClean="0"/>
              <a:t>Bài</a:t>
            </a:r>
            <a:r>
              <a:rPr lang="en-US" sz="3600" b="1" dirty="0" smtClean="0"/>
              <a:t> 3. </a:t>
            </a:r>
            <a:r>
              <a:rPr lang="en-US" sz="3600" b="1" dirty="0" err="1" smtClean="0"/>
              <a:t>Đếm</a:t>
            </a:r>
            <a:r>
              <a:rPr lang="en-US" sz="3600" b="1" dirty="0" smtClean="0"/>
              <a:t> </a:t>
            </a:r>
            <a:r>
              <a:rPr lang="en-US" sz="3600" b="1" dirty="0" err="1"/>
              <a:t>thêm</a:t>
            </a:r>
            <a:r>
              <a:rPr lang="en-US" sz="3600" b="1" dirty="0"/>
              <a:t> </a:t>
            </a:r>
            <a:r>
              <a:rPr lang="en-US" sz="3600" b="1" dirty="0" smtClean="0"/>
              <a:t>4 </a:t>
            </a:r>
            <a:r>
              <a:rPr lang="en-US" sz="3600" b="1" dirty="0" err="1"/>
              <a:t>rồi</a:t>
            </a:r>
            <a:r>
              <a:rPr lang="en-US" sz="3600" b="1" dirty="0"/>
              <a:t> </a:t>
            </a:r>
            <a:r>
              <a:rPr lang="en-US" sz="3600" b="1" dirty="0" err="1"/>
              <a:t>viết</a:t>
            </a:r>
            <a:r>
              <a:rPr lang="en-US" sz="3600" b="1" dirty="0"/>
              <a:t> </a:t>
            </a:r>
            <a:r>
              <a:rPr lang="en-US" sz="3600" b="1" dirty="0" err="1"/>
              <a:t>số</a:t>
            </a:r>
            <a:r>
              <a:rPr lang="en-US" sz="3600" b="1" dirty="0"/>
              <a:t> </a:t>
            </a:r>
            <a:r>
              <a:rPr lang="en-US" sz="3600" b="1" dirty="0" err="1"/>
              <a:t>thích</a:t>
            </a:r>
            <a:r>
              <a:rPr lang="en-US" sz="3600" b="1" dirty="0"/>
              <a:t> </a:t>
            </a:r>
            <a:r>
              <a:rPr lang="en-US" sz="3600" b="1" dirty="0" err="1"/>
              <a:t>hợp</a:t>
            </a:r>
            <a:r>
              <a:rPr lang="en-US" sz="3600" b="1" dirty="0"/>
              <a:t> </a:t>
            </a:r>
            <a:r>
              <a:rPr lang="en-US" sz="3600" b="1" dirty="0" err="1"/>
              <a:t>vào</a:t>
            </a:r>
            <a:r>
              <a:rPr lang="en-US" sz="3600" b="1" dirty="0"/>
              <a:t> ô </a:t>
            </a:r>
            <a:r>
              <a:rPr lang="en-US" sz="3600" b="1" dirty="0" err="1" smtClean="0"/>
              <a:t>trống</a:t>
            </a:r>
            <a:r>
              <a:rPr lang="en-US" sz="3600" b="1" dirty="0" smtClean="0"/>
              <a:t>:</a:t>
            </a:r>
            <a:endParaRPr lang="en-US" sz="3600" b="1" dirty="0"/>
          </a:p>
        </p:txBody>
      </p:sp>
      <p:graphicFrame>
        <p:nvGraphicFramePr>
          <p:cNvPr id="8" name="Group 6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3049253091"/>
              </p:ext>
            </p:extLst>
          </p:nvPr>
        </p:nvGraphicFramePr>
        <p:xfrm>
          <a:off x="1200146" y="2933700"/>
          <a:ext cx="9806520" cy="762000"/>
        </p:xfrm>
        <a:graphic>
          <a:graphicData uri="http://schemas.openxmlformats.org/drawingml/2006/table">
            <a:tbl>
              <a:tblPr/>
              <a:tblGrid>
                <a:gridCol w="9799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17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799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817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7992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7992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8173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7992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8173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7992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</a:t>
                      </a:r>
                      <a:endParaRPr kumimoji="0" lang="vi-VN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95176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00001082.potx" id="{C7E6B991-3A23-437A-8D29-ED281D521976}" vid="{F26B006C-EE13-4475-892D-508C9086ECB4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Back to elementary school presentation (widescreen)</Template>
  <TotalTime>110</TotalTime>
  <Words>244</Words>
  <Application>Microsoft Office PowerPoint</Application>
  <PresentationFormat>Custom</PresentationFormat>
  <Paragraphs>65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Back to School 16x9</vt:lpstr>
      <vt:lpstr>Bảng nhân 4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Bảng nhân 2</dc:title>
  <dc:creator>admin</dc:creator>
  <cp:lastModifiedBy>Admin</cp:lastModifiedBy>
  <cp:revision>18</cp:revision>
  <dcterms:created xsi:type="dcterms:W3CDTF">2018-01-07T11:36:21Z</dcterms:created>
  <dcterms:modified xsi:type="dcterms:W3CDTF">2019-03-03T23:09:00Z</dcterms:modified>
</cp:coreProperties>
</file>